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9144000" cy="6858000" type="screen4x3"/>
  <p:notesSz cx="6858000" cy="9144000"/>
  <p:embeddedFontLst>
    <p:embeddedFont>
      <p:font typeface="Tahoma" panose="020B0604030504040204" pitchFamily="34" charset="0"/>
      <p:regular r:id="rId70"/>
      <p:bold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5" roundtripDataSignature="AMtx7mjYy97XF0w8nwT3q4bWnNIxeYiC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0" y="7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UNG HUY QUANG" userId="aa0dc45d-0ceb-4361-bcf2-4ee790151ef5" providerId="ADAL" clId="{C7F394FB-D42D-42CB-A8F4-AB62EF46B920}"/>
    <pc:docChg chg="undo custSel modSld">
      <pc:chgData name="PHUNG HUY QUANG" userId="aa0dc45d-0ceb-4361-bcf2-4ee790151ef5" providerId="ADAL" clId="{C7F394FB-D42D-42CB-A8F4-AB62EF46B920}" dt="2024-07-08T12:54:22.849" v="1" actId="1076"/>
      <pc:docMkLst>
        <pc:docMk/>
      </pc:docMkLst>
      <pc:sldChg chg="modSp mod">
        <pc:chgData name="PHUNG HUY QUANG" userId="aa0dc45d-0ceb-4361-bcf2-4ee790151ef5" providerId="ADAL" clId="{C7F394FB-D42D-42CB-A8F4-AB62EF46B920}" dt="2024-07-08T12:54:22.849" v="1" actId="1076"/>
        <pc:sldMkLst>
          <pc:docMk/>
          <pc:sldMk cId="0" sldId="282"/>
        </pc:sldMkLst>
        <pc:picChg chg="mod">
          <ac:chgData name="PHUNG HUY QUANG" userId="aa0dc45d-0ceb-4361-bcf2-4ee790151ef5" providerId="ADAL" clId="{C7F394FB-D42D-42CB-A8F4-AB62EF46B920}" dt="2024-07-08T12:54:22.849" v="1" actId="1076"/>
          <ac:picMkLst>
            <pc:docMk/>
            <pc:sldMk cId="0" sldId="282"/>
            <ac:picMk id="40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4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DCAC"/>
            </a:gs>
            <a:gs pos="23000">
              <a:srgbClr val="C7AC4C"/>
            </a:gs>
            <a:gs pos="55000">
              <a:srgbClr val="E6D78A"/>
            </a:gs>
            <a:gs pos="70000">
              <a:srgbClr val="C7AC4C"/>
            </a:gs>
            <a:gs pos="88001">
              <a:srgbClr val="E6D78A"/>
            </a:gs>
            <a:gs pos="100000">
              <a:srgbClr val="E6DCAC"/>
            </a:gs>
          </a:gsLst>
          <a:lin ang="13500000" scaled="0"/>
        </a:gra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68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68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6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6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5" name="Google Shape;15;p6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sourcephysics.org/index.html" TargetMode="External"/><Relationship Id="rId7" Type="http://schemas.openxmlformats.org/officeDocument/2006/relationships/hyperlink" Target="http://www.iop.org/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msm.cam.ac.uk/" TargetMode="External"/><Relationship Id="rId5" Type="http://schemas.openxmlformats.org/officeDocument/2006/relationships/hyperlink" Target="http://www.practicalphysics.org/go/Default.html" TargetMode="External"/><Relationship Id="rId4" Type="http://schemas.openxmlformats.org/officeDocument/2006/relationships/hyperlink" Target="http://hyperphysics.phy-astr.gsu.edu/hbase/HFrame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3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8.png"/><Relationship Id="rId5" Type="http://schemas.openxmlformats.org/officeDocument/2006/relationships/oleObject" Target="../embeddings/oleObject7.bin"/><Relationship Id="rId4" Type="http://schemas.openxmlformats.org/officeDocument/2006/relationships/image" Target="../media/image2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40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9" Type="http://schemas.openxmlformats.org/officeDocument/2006/relationships/image" Target="../media/image2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F8E"/>
            </a:gs>
            <a:gs pos="50000">
              <a:srgbClr val="001A6C"/>
            </a:gs>
            <a:gs pos="100000">
              <a:srgbClr val="002F8E"/>
            </a:gs>
          </a:gsLst>
          <a:lin ang="13500000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"/>
          <p:cNvSpPr txBox="1"/>
          <p:nvPr/>
        </p:nvSpPr>
        <p:spPr>
          <a:xfrm>
            <a:off x="1524000" y="4419600"/>
            <a:ext cx="71628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4000"/>
              <a:buFont typeface="Tahoma"/>
              <a:buNone/>
            </a:pPr>
            <a:r>
              <a:rPr lang="en-US" sz="4000" b="1" i="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∙ PRO</a:t>
            </a:r>
            <a:r>
              <a:rPr lang="en-US" sz="4000" b="1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G</a:t>
            </a:r>
            <a:r>
              <a:rPr lang="en-US" sz="4000" b="1" i="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RAM OF “PHYSICS”</a:t>
            </a:r>
            <a:endParaRPr/>
          </a:p>
        </p:txBody>
      </p:sp>
      <p:sp>
        <p:nvSpPr>
          <p:cNvPr id="25" name="Google Shape;25;p1"/>
          <p:cNvSpPr txBox="1"/>
          <p:nvPr/>
        </p:nvSpPr>
        <p:spPr>
          <a:xfrm>
            <a:off x="889000" y="5226050"/>
            <a:ext cx="4419600" cy="137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 i="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Lecturer</a:t>
            </a:r>
            <a:r>
              <a:rPr lang="en-US" sz="28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8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DO Xuan Hoi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Room 413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E-mail :</a:t>
            </a:r>
            <a:r>
              <a:rPr lang="en-US" sz="2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dxhoi@hcmiu.edu.vn</a:t>
            </a:r>
            <a:endParaRPr/>
          </a:p>
        </p:txBody>
      </p:sp>
      <p:cxnSp>
        <p:nvCxnSpPr>
          <p:cNvPr id="26" name="Google Shape;26;p1"/>
          <p:cNvCxnSpPr/>
          <p:nvPr/>
        </p:nvCxnSpPr>
        <p:spPr>
          <a:xfrm>
            <a:off x="228600" y="5235575"/>
            <a:ext cx="8926512" cy="0"/>
          </a:xfrm>
          <a:prstGeom prst="straightConnector1">
            <a:avLst/>
          </a:prstGeom>
          <a:noFill/>
          <a:ln w="57150" cap="flat" cmpd="thinThick">
            <a:solidFill>
              <a:srgbClr val="FF6600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797FF"/>
            </a:gs>
            <a:gs pos="50000">
              <a:srgbClr val="D5D5FF"/>
            </a:gs>
            <a:gs pos="100000">
              <a:srgbClr val="9797FF"/>
            </a:gs>
          </a:gsLst>
          <a:lin ang="13500000" scaled="0"/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0" y="266700"/>
            <a:ext cx="2441575" cy="912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0"/>
          <p:cNvSpPr txBox="1"/>
          <p:nvPr/>
        </p:nvSpPr>
        <p:spPr>
          <a:xfrm>
            <a:off x="1651000" y="431800"/>
            <a:ext cx="16716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period :</a:t>
            </a:r>
            <a:endParaRPr/>
          </a:p>
        </p:txBody>
      </p:sp>
      <p:pic>
        <p:nvPicPr>
          <p:cNvPr id="123" name="Google Shape;12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4200" y="1371600"/>
            <a:ext cx="1971675" cy="94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6375" y="381000"/>
            <a:ext cx="1912937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66975" y="4572000"/>
            <a:ext cx="1911350" cy="50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0"/>
          <p:cNvSpPr txBox="1"/>
          <p:nvPr/>
        </p:nvSpPr>
        <p:spPr>
          <a:xfrm>
            <a:off x="533400" y="2819400"/>
            <a:ext cx="5207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∙ A special case : </a:t>
            </a: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simple pendulum</a:t>
            </a:r>
            <a:endParaRPr/>
          </a:p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24600" y="3124200"/>
            <a:ext cx="2286000" cy="1982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0"/>
          <p:cNvCxnSpPr/>
          <p:nvPr/>
        </p:nvCxnSpPr>
        <p:spPr>
          <a:xfrm>
            <a:off x="6553200" y="3505200"/>
            <a:ext cx="0" cy="8382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pic>
        <p:nvPicPr>
          <p:cNvPr id="129" name="Google Shape;129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53200" y="3581400"/>
            <a:ext cx="6858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0"/>
          <p:cNvSpPr txBox="1"/>
          <p:nvPr/>
        </p:nvSpPr>
        <p:spPr>
          <a:xfrm>
            <a:off x="533400" y="3282950"/>
            <a:ext cx="5486400" cy="11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(consisting of a particle-like bob of mass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suspended by a light string of length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is fixed at the upper end)</a:t>
            </a:r>
            <a:endParaRPr/>
          </a:p>
        </p:txBody>
      </p:sp>
      <p:pic>
        <p:nvPicPr>
          <p:cNvPr id="131" name="Google Shape;131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6800" y="5181600"/>
            <a:ext cx="2030412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29000" y="5257800"/>
            <a:ext cx="1617662" cy="94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hlink"/>
            </a:gs>
            <a:gs pos="50000">
              <a:srgbClr val="B7B7FF"/>
            </a:gs>
            <a:gs pos="100000">
              <a:schemeClr val="hlink"/>
            </a:gs>
          </a:gsLst>
          <a:lin ang="13500000" scaled="0"/>
        </a:gra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"/>
          <p:cNvSpPr/>
          <p:nvPr/>
        </p:nvSpPr>
        <p:spPr>
          <a:xfrm>
            <a:off x="228600" y="228600"/>
            <a:ext cx="8610600" cy="1066800"/>
          </a:xfrm>
          <a:prstGeom prst="rect">
            <a:avLst/>
          </a:prstGeom>
          <a:solidFill>
            <a:srgbClr val="BF9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11"/>
          <p:cNvSpPr txBox="1"/>
          <p:nvPr/>
        </p:nvSpPr>
        <p:spPr>
          <a:xfrm>
            <a:off x="381000" y="304800"/>
            <a:ext cx="8763000" cy="86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None/>
            </a:pPr>
            <a:r>
              <a:rPr lang="en-US" sz="2400" b="0" i="0" u="none" dirty="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                        Calculate the period of a meter stick that is pivoted about one end and is oscillating in a vertical plane.</a:t>
            </a:r>
            <a:endParaRPr dirty="0"/>
          </a:p>
        </p:txBody>
      </p:sp>
      <p:sp>
        <p:nvSpPr>
          <p:cNvPr id="139" name="Google Shape;139;p11"/>
          <p:cNvSpPr txBox="1"/>
          <p:nvPr/>
        </p:nvSpPr>
        <p:spPr>
          <a:xfrm>
            <a:off x="3581400" y="1524000"/>
            <a:ext cx="1828800" cy="466725"/>
          </a:xfrm>
          <a:prstGeom prst="rect">
            <a:avLst/>
          </a:prstGeom>
          <a:solidFill>
            <a:srgbClr val="CC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164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rgbClr val="002164"/>
                </a:solidFill>
                <a:latin typeface="Tahoma"/>
                <a:ea typeface="Tahoma"/>
                <a:cs typeface="Tahoma"/>
                <a:sym typeface="Tahoma"/>
              </a:rPr>
              <a:t>SOLUTION</a:t>
            </a:r>
            <a:endParaRPr/>
          </a:p>
        </p:txBody>
      </p:sp>
      <p:sp>
        <p:nvSpPr>
          <p:cNvPr id="140" name="Google Shape;140;p11"/>
          <p:cNvSpPr txBox="1"/>
          <p:nvPr/>
        </p:nvSpPr>
        <p:spPr>
          <a:xfrm>
            <a:off x="457200" y="304800"/>
            <a:ext cx="2063750" cy="4667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164"/>
              </a:buClr>
              <a:buSzPts val="2400"/>
              <a:buFont typeface="Tahoma"/>
              <a:buNone/>
            </a:pPr>
            <a:r>
              <a:rPr lang="en-US" sz="2400" b="1" i="0" u="none" dirty="0">
                <a:solidFill>
                  <a:srgbClr val="002164"/>
                </a:solidFill>
                <a:latin typeface="Tahoma"/>
                <a:ea typeface="Tahoma"/>
                <a:cs typeface="Tahoma"/>
                <a:sym typeface="Tahoma"/>
              </a:rPr>
              <a:t>PROBLEM 1 </a:t>
            </a:r>
            <a:endParaRPr dirty="0"/>
          </a:p>
        </p:txBody>
      </p:sp>
      <p:sp>
        <p:nvSpPr>
          <p:cNvPr id="141" name="Google Shape;141;p11"/>
          <p:cNvSpPr txBox="1"/>
          <p:nvPr/>
        </p:nvSpPr>
        <p:spPr>
          <a:xfrm>
            <a:off x="381000" y="3114675"/>
            <a:ext cx="55626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moment of inertia :</a:t>
            </a:r>
            <a:endParaRPr/>
          </a:p>
        </p:txBody>
      </p:sp>
      <p:pic>
        <p:nvPicPr>
          <p:cNvPr id="142" name="Google Shape;14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9000" y="1371600"/>
            <a:ext cx="156845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6837" y="3648075"/>
            <a:ext cx="2174875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800" y="4343400"/>
            <a:ext cx="2443162" cy="129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38525" y="2182812"/>
            <a:ext cx="1971675" cy="94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62300" y="4686300"/>
            <a:ext cx="1766887" cy="9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82975" y="5595937"/>
            <a:ext cx="3355975" cy="969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1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hlink"/>
            </a:gs>
            <a:gs pos="50000">
              <a:srgbClr val="B7B7FF"/>
            </a:gs>
            <a:gs pos="100000">
              <a:schemeClr val="hlink"/>
            </a:gs>
          </a:gsLst>
          <a:lin ang="13500000" scaled="0"/>
        </a:gra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/>
          <p:nvPr/>
        </p:nvSpPr>
        <p:spPr>
          <a:xfrm>
            <a:off x="228600" y="228600"/>
            <a:ext cx="8610600" cy="2133600"/>
          </a:xfrm>
          <a:prstGeom prst="rect">
            <a:avLst/>
          </a:prstGeom>
          <a:solidFill>
            <a:srgbClr val="BF9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12"/>
          <p:cNvSpPr txBox="1"/>
          <p:nvPr/>
        </p:nvSpPr>
        <p:spPr>
          <a:xfrm>
            <a:off x="381000" y="304800"/>
            <a:ext cx="8763000" cy="201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None/>
            </a:pPr>
            <a:r>
              <a:rPr lang="en-US" sz="2400" b="0" i="0" u="none" dirty="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                        </a:t>
            </a:r>
            <a:r>
              <a:rPr lang="en-US" sz="2400" b="0" i="0" u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two pendulums shown in the figure each consist of a uniform solid ball of mass M supported by a massless string, but the ball for pendulum A is very tiny while the ball for pendulum B is much larger. Find the period of each pendulum for small displacements. Which ball takes longer to complete a swing? </a:t>
            </a:r>
            <a:endParaRPr dirty="0"/>
          </a:p>
        </p:txBody>
      </p:sp>
      <p:sp>
        <p:nvSpPr>
          <p:cNvPr id="154" name="Google Shape;154;p12"/>
          <p:cNvSpPr txBox="1"/>
          <p:nvPr/>
        </p:nvSpPr>
        <p:spPr>
          <a:xfrm>
            <a:off x="1905000" y="2514600"/>
            <a:ext cx="1828800" cy="436562"/>
          </a:xfrm>
          <a:prstGeom prst="rect">
            <a:avLst/>
          </a:prstGeom>
          <a:solidFill>
            <a:srgbClr val="CC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164"/>
              </a:buClr>
              <a:buSzPts val="2200"/>
              <a:buFont typeface="Tahoma"/>
              <a:buNone/>
            </a:pPr>
            <a:r>
              <a:rPr lang="en-US" sz="2200" b="1" i="0" u="none">
                <a:solidFill>
                  <a:srgbClr val="002164"/>
                </a:solidFill>
                <a:latin typeface="Tahoma"/>
                <a:ea typeface="Tahoma"/>
                <a:cs typeface="Tahoma"/>
                <a:sym typeface="Tahoma"/>
              </a:rPr>
              <a:t>SOLUTION</a:t>
            </a:r>
            <a:endParaRPr/>
          </a:p>
        </p:txBody>
      </p:sp>
      <p:sp>
        <p:nvSpPr>
          <p:cNvPr id="155" name="Google Shape;155;p12"/>
          <p:cNvSpPr txBox="1"/>
          <p:nvPr/>
        </p:nvSpPr>
        <p:spPr>
          <a:xfrm>
            <a:off x="457200" y="304800"/>
            <a:ext cx="2063750" cy="4667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164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rgbClr val="002164"/>
                </a:solidFill>
                <a:latin typeface="Tahoma"/>
                <a:ea typeface="Tahoma"/>
                <a:cs typeface="Tahoma"/>
                <a:sym typeface="Tahoma"/>
              </a:rPr>
              <a:t>PROBLEM 2 </a:t>
            </a:r>
            <a:endParaRPr/>
          </a:p>
        </p:txBody>
      </p:sp>
      <p:sp>
        <p:nvSpPr>
          <p:cNvPr id="156" name="Google Shape;156;p12"/>
          <p:cNvSpPr txBox="1"/>
          <p:nvPr/>
        </p:nvSpPr>
        <p:spPr>
          <a:xfrm>
            <a:off x="304800" y="3676650"/>
            <a:ext cx="55626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Pendulum </a:t>
            </a:r>
            <a:r>
              <a:rPr lang="en-US" sz="2400" b="0" i="1" u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</a:t>
            </a:r>
            <a:r>
              <a:rPr lang="en-US" sz="2400" b="0" i="0" u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physical pendulum :</a:t>
            </a:r>
            <a:endParaRPr dirty="0"/>
          </a:p>
        </p:txBody>
      </p:sp>
      <p:pic>
        <p:nvPicPr>
          <p:cNvPr id="157" name="Google Shape;15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4967287"/>
            <a:ext cx="4408487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6750" y="2705100"/>
            <a:ext cx="1736725" cy="94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0" y="2514600"/>
            <a:ext cx="2286000" cy="155416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2"/>
          <p:cNvSpPr txBox="1"/>
          <p:nvPr/>
        </p:nvSpPr>
        <p:spPr>
          <a:xfrm>
            <a:off x="368300" y="2895600"/>
            <a:ext cx="55626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Pendulum </a:t>
            </a:r>
            <a:r>
              <a:rPr lang="en-US" sz="2400" b="0" i="1" u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2400" b="0" i="0" u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simple pendulum: </a:t>
            </a:r>
            <a:endParaRPr dirty="0"/>
          </a:p>
        </p:txBody>
      </p:sp>
      <p:sp>
        <p:nvSpPr>
          <p:cNvPr id="161" name="Google Shape;161;p12"/>
          <p:cNvSpPr txBox="1"/>
          <p:nvPr/>
        </p:nvSpPr>
        <p:spPr>
          <a:xfrm>
            <a:off x="304800" y="4548187"/>
            <a:ext cx="6324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 solid sphere with an axis through its center :</a:t>
            </a:r>
            <a:endParaRPr dirty="0"/>
          </a:p>
        </p:txBody>
      </p:sp>
      <p:pic>
        <p:nvPicPr>
          <p:cNvPr id="162" name="Google Shape;162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3000" y="3505200"/>
            <a:ext cx="2090737" cy="9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71975" y="5715000"/>
            <a:ext cx="3057525" cy="82391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2"/>
          <p:cNvSpPr txBox="1"/>
          <p:nvPr/>
        </p:nvSpPr>
        <p:spPr>
          <a:xfrm>
            <a:off x="304800" y="5881687"/>
            <a:ext cx="6324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parallel-axis theorem says :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1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hlink"/>
            </a:gs>
            <a:gs pos="50000">
              <a:srgbClr val="B7B7FF"/>
            </a:gs>
            <a:gs pos="100000">
              <a:schemeClr val="hlink"/>
            </a:gs>
          </a:gsLst>
          <a:lin ang="13500000" scaled="0"/>
        </a:gra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/>
          <p:nvPr/>
        </p:nvSpPr>
        <p:spPr>
          <a:xfrm>
            <a:off x="228600" y="228600"/>
            <a:ext cx="8610600" cy="2133600"/>
          </a:xfrm>
          <a:prstGeom prst="rect">
            <a:avLst/>
          </a:prstGeom>
          <a:solidFill>
            <a:srgbClr val="BF9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13"/>
          <p:cNvSpPr txBox="1"/>
          <p:nvPr/>
        </p:nvSpPr>
        <p:spPr>
          <a:xfrm>
            <a:off x="381000" y="304800"/>
            <a:ext cx="8763000" cy="201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                        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two pendulums shown in the figure each consist of a uniform solid ball of mass M supported by a massless string, but the ball for pendulum A is very tiny while the ball for pendulum B is much larger. Find the period of each pendulum for small displacements. Which ball takes longer to complete a swing? </a:t>
            </a:r>
            <a:endParaRPr/>
          </a:p>
        </p:txBody>
      </p:sp>
      <p:sp>
        <p:nvSpPr>
          <p:cNvPr id="171" name="Google Shape;171;p13"/>
          <p:cNvSpPr txBox="1"/>
          <p:nvPr/>
        </p:nvSpPr>
        <p:spPr>
          <a:xfrm>
            <a:off x="1905000" y="2514600"/>
            <a:ext cx="1828800" cy="436562"/>
          </a:xfrm>
          <a:prstGeom prst="rect">
            <a:avLst/>
          </a:prstGeom>
          <a:solidFill>
            <a:srgbClr val="CC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164"/>
              </a:buClr>
              <a:buSzPts val="2200"/>
              <a:buFont typeface="Tahoma"/>
              <a:buNone/>
            </a:pPr>
            <a:r>
              <a:rPr lang="en-US" sz="2200" b="1" i="0" u="none">
                <a:solidFill>
                  <a:srgbClr val="002164"/>
                </a:solidFill>
                <a:latin typeface="Tahoma"/>
                <a:ea typeface="Tahoma"/>
                <a:cs typeface="Tahoma"/>
                <a:sym typeface="Tahoma"/>
              </a:rPr>
              <a:t>SOLUTION</a:t>
            </a:r>
            <a:endParaRPr/>
          </a:p>
        </p:txBody>
      </p:sp>
      <p:sp>
        <p:nvSpPr>
          <p:cNvPr id="172" name="Google Shape;172;p13"/>
          <p:cNvSpPr txBox="1"/>
          <p:nvPr/>
        </p:nvSpPr>
        <p:spPr>
          <a:xfrm>
            <a:off x="457200" y="304800"/>
            <a:ext cx="2063750" cy="4667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164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rgbClr val="002164"/>
                </a:solidFill>
                <a:latin typeface="Tahoma"/>
                <a:ea typeface="Tahoma"/>
                <a:cs typeface="Tahoma"/>
                <a:sym typeface="Tahoma"/>
              </a:rPr>
              <a:t>PROBLEM 2 </a:t>
            </a:r>
            <a:endParaRPr/>
          </a:p>
        </p:txBody>
      </p:sp>
      <p:pic>
        <p:nvPicPr>
          <p:cNvPr id="173" name="Google Shape;17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0" y="2514600"/>
            <a:ext cx="2286000" cy="1554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3276600"/>
            <a:ext cx="2090737" cy="9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3"/>
          <p:cNvSpPr txBox="1"/>
          <p:nvPr/>
        </p:nvSpPr>
        <p:spPr>
          <a:xfrm>
            <a:off x="1371600" y="5562600"/>
            <a:ext cx="6324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takes pendulum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longer to complete a swing</a:t>
            </a:r>
            <a:endParaRPr/>
          </a:p>
        </p:txBody>
      </p:sp>
      <p:pic>
        <p:nvPicPr>
          <p:cNvPr id="176" name="Google Shape;17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650" y="4305300"/>
            <a:ext cx="4152900" cy="998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86400" y="4645025"/>
            <a:ext cx="1119187" cy="4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797FF"/>
            </a:gs>
            <a:gs pos="50000">
              <a:srgbClr val="D5D5FF"/>
            </a:gs>
            <a:gs pos="100000">
              <a:srgbClr val="9797FF"/>
            </a:gs>
          </a:gsLst>
          <a:lin ang="13500000" scaled="0"/>
        </a:gra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"/>
          <p:cNvSpPr txBox="1"/>
          <p:nvPr/>
        </p:nvSpPr>
        <p:spPr>
          <a:xfrm>
            <a:off x="685800" y="242887"/>
            <a:ext cx="5562600" cy="94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None/>
            </a:pPr>
            <a:r>
              <a:rPr lang="en-US" sz="2800" b="1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 Damped Oscillations.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None/>
            </a:pPr>
            <a:r>
              <a:rPr lang="en-US" sz="2800" b="1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Forced Oscillations and Resonance</a:t>
            </a:r>
            <a:r>
              <a:rPr lang="en-US" sz="28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/>
          </a:p>
        </p:txBody>
      </p:sp>
      <p:sp>
        <p:nvSpPr>
          <p:cNvPr id="183" name="Google Shape;183;p14"/>
          <p:cNvSpPr txBox="1"/>
          <p:nvPr/>
        </p:nvSpPr>
        <p:spPr>
          <a:xfrm>
            <a:off x="304800" y="1828800"/>
            <a:ext cx="8534400" cy="11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many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systems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dissipative forces, such as friction, retard the motion  →  the mechanical energy of the system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diminishes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time, and the motion is said to be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damped.</a:t>
            </a:r>
            <a:endParaRPr/>
          </a:p>
        </p:txBody>
      </p:sp>
      <p:sp>
        <p:nvSpPr>
          <p:cNvPr id="184" name="Google Shape;184;p14"/>
          <p:cNvSpPr txBox="1"/>
          <p:nvPr/>
        </p:nvSpPr>
        <p:spPr>
          <a:xfrm>
            <a:off x="292100" y="3124200"/>
            <a:ext cx="853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viscous fluid flow, additional force on the body due to friction : </a:t>
            </a:r>
            <a:endParaRPr/>
          </a:p>
        </p:txBody>
      </p:sp>
      <p:pic>
        <p:nvPicPr>
          <p:cNvPr id="185" name="Google Shape;18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400" y="3581400"/>
            <a:ext cx="571500" cy="39211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4"/>
          <p:cNvSpPr txBox="1"/>
          <p:nvPr/>
        </p:nvSpPr>
        <p:spPr>
          <a:xfrm>
            <a:off x="381000" y="4102100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velocity ;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:constant called the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damping coefficient</a:t>
            </a:r>
            <a:endParaRPr/>
          </a:p>
        </p:txBody>
      </p:sp>
      <p:sp>
        <p:nvSpPr>
          <p:cNvPr id="187" name="Google Shape;187;p14"/>
          <p:cNvSpPr txBox="1"/>
          <p:nvPr/>
        </p:nvSpPr>
        <p:spPr>
          <a:xfrm>
            <a:off x="457200" y="5041900"/>
            <a:ext cx="312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Newton’s second law : </a:t>
            </a:r>
            <a:endParaRPr/>
          </a:p>
        </p:txBody>
      </p:sp>
      <p:pic>
        <p:nvPicPr>
          <p:cNvPr id="188" name="Google Shape;18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0" y="5867400"/>
            <a:ext cx="1925637" cy="45243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4"/>
          <p:cNvSpPr txBox="1"/>
          <p:nvPr/>
        </p:nvSpPr>
        <p:spPr>
          <a:xfrm>
            <a:off x="381000" y="4597400"/>
            <a:ext cx="464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restoring force of the system : </a:t>
            </a:r>
            <a:endParaRPr/>
          </a:p>
        </p:txBody>
      </p:sp>
      <p:pic>
        <p:nvPicPr>
          <p:cNvPr id="190" name="Google Shape;19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3300" y="4648200"/>
            <a:ext cx="571500" cy="392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67200" y="5562600"/>
            <a:ext cx="2528887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4"/>
          <p:cNvSpPr txBox="1"/>
          <p:nvPr/>
        </p:nvSpPr>
        <p:spPr>
          <a:xfrm>
            <a:off x="342900" y="1295400"/>
            <a:ext cx="31003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∙ Damped Oscillations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797FF"/>
            </a:gs>
            <a:gs pos="50000">
              <a:srgbClr val="D5D5FF"/>
            </a:gs>
            <a:gs pos="100000">
              <a:srgbClr val="9797FF"/>
            </a:gs>
          </a:gsLst>
          <a:lin ang="13500000" scaled="0"/>
        </a:gra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0400" y="228600"/>
            <a:ext cx="2528887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3368675"/>
            <a:ext cx="2987675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48200" y="3241675"/>
            <a:ext cx="3429000" cy="32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5"/>
          <p:cNvSpPr txBox="1"/>
          <p:nvPr/>
        </p:nvSpPr>
        <p:spPr>
          <a:xfrm>
            <a:off x="2438400" y="1219200"/>
            <a:ext cx="480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 a differential equation for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endParaRPr/>
          </a:p>
        </p:txBody>
      </p:sp>
      <p:sp>
        <p:nvSpPr>
          <p:cNvPr id="201" name="Google Shape;201;p15"/>
          <p:cNvSpPr txBox="1"/>
          <p:nvPr/>
        </p:nvSpPr>
        <p:spPr>
          <a:xfrm>
            <a:off x="304800" y="2027237"/>
            <a:ext cx="480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(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small) :</a:t>
            </a:r>
            <a:endParaRPr/>
          </a:p>
        </p:txBody>
      </p:sp>
      <p:pic>
        <p:nvPicPr>
          <p:cNvPr id="202" name="Google Shape;202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43200" y="2014537"/>
            <a:ext cx="3763962" cy="55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65900" y="1747837"/>
            <a:ext cx="2136775" cy="995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797FF"/>
            </a:gs>
            <a:gs pos="50000">
              <a:srgbClr val="D5D5FF"/>
            </a:gs>
            <a:gs pos="100000">
              <a:srgbClr val="9797FF"/>
            </a:gs>
          </a:gsLst>
          <a:lin ang="13500000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/>
          <p:nvPr/>
        </p:nvSpPr>
        <p:spPr>
          <a:xfrm>
            <a:off x="762000" y="838200"/>
            <a:ext cx="718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compensate for energy loss in a damped system ?</a:t>
            </a:r>
            <a:endParaRPr/>
          </a:p>
        </p:txBody>
      </p:sp>
      <p:pic>
        <p:nvPicPr>
          <p:cNvPr id="209" name="Google Shape;20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3800" y="2374900"/>
            <a:ext cx="1981200" cy="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6"/>
          <p:cNvSpPr txBox="1"/>
          <p:nvPr/>
        </p:nvSpPr>
        <p:spPr>
          <a:xfrm>
            <a:off x="762000" y="1371600"/>
            <a:ext cx="8104187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→"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Apply an external force that does positive work on the system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(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driving force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211" name="Google Shape;211;p16"/>
          <p:cNvSpPr txBox="1"/>
          <p:nvPr/>
        </p:nvSpPr>
        <p:spPr>
          <a:xfrm>
            <a:off x="685800" y="304800"/>
            <a:ext cx="50974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∙ Forced Oscillations and Resonance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/>
          </a:p>
        </p:txBody>
      </p:sp>
      <p:sp>
        <p:nvSpPr>
          <p:cNvPr id="212" name="Google Shape;212;p16"/>
          <p:cNvSpPr txBox="1"/>
          <p:nvPr/>
        </p:nvSpPr>
        <p:spPr>
          <a:xfrm>
            <a:off x="2286000" y="2362200"/>
            <a:ext cx="14255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: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0" y="2819400"/>
            <a:ext cx="3733800" cy="89058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/>
        </p:nvSpPr>
        <p:spPr>
          <a:xfrm>
            <a:off x="838200" y="3048000"/>
            <a:ext cx="312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Newton’s second law : </a:t>
            </a:r>
            <a:endParaRPr/>
          </a:p>
        </p:txBody>
      </p:sp>
      <p:sp>
        <p:nvSpPr>
          <p:cNvPr id="215" name="Google Shape;215;p16"/>
          <p:cNvSpPr txBox="1"/>
          <p:nvPr/>
        </p:nvSpPr>
        <p:spPr>
          <a:xfrm>
            <a:off x="838200" y="3657600"/>
            <a:ext cx="7543800" cy="11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 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enough : a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steady-state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condition is reached in which the oscillations proceed with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constant amplitude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forced oscillation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pic>
        <p:nvPicPr>
          <p:cNvPr id="216" name="Google Shape;21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5200" y="4648200"/>
            <a:ext cx="2286000" cy="46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44737" y="5200650"/>
            <a:ext cx="5199062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797FF"/>
            </a:gs>
            <a:gs pos="50000">
              <a:srgbClr val="D5D5FF"/>
            </a:gs>
            <a:gs pos="100000">
              <a:srgbClr val="9797FF"/>
            </a:gs>
          </a:gsLst>
          <a:lin ang="13500000" scaled="0"/>
        </a:gra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304800"/>
            <a:ext cx="2286000" cy="46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4737" y="857250"/>
            <a:ext cx="5199062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8800" y="2286000"/>
            <a:ext cx="2835275" cy="270986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7"/>
          <p:cNvSpPr txBox="1"/>
          <p:nvPr/>
        </p:nvSpPr>
        <p:spPr>
          <a:xfrm>
            <a:off x="381000" y="2362200"/>
            <a:ext cx="4953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 ω  →  ω</a:t>
            </a:r>
            <a:r>
              <a:rPr lang="en-US" sz="2400" b="0" i="0" u="none" baseline="-250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becomes very large</a:t>
            </a:r>
            <a:endParaRPr/>
          </a:p>
        </p:txBody>
      </p:sp>
      <p:sp>
        <p:nvSpPr>
          <p:cNvPr id="226" name="Google Shape;226;p17"/>
          <p:cNvSpPr txBox="1"/>
          <p:nvPr/>
        </p:nvSpPr>
        <p:spPr>
          <a:xfrm>
            <a:off x="1905000" y="2819400"/>
            <a:ext cx="17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endParaRPr/>
          </a:p>
        </p:txBody>
      </p:sp>
      <p:sp>
        <p:nvSpPr>
          <p:cNvPr id="227" name="Google Shape;227;p17"/>
          <p:cNvSpPr txBox="1"/>
          <p:nvPr/>
        </p:nvSpPr>
        <p:spPr>
          <a:xfrm>
            <a:off x="533400" y="3429000"/>
            <a:ext cx="5029200" cy="11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the applied force is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phase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the velocity and that the power transferred to the oscillator is a maximum )</a:t>
            </a:r>
            <a:endParaRPr/>
          </a:p>
        </p:txBody>
      </p:sp>
      <p:sp>
        <p:nvSpPr>
          <p:cNvPr id="228" name="Google Shape;228;p17"/>
          <p:cNvSpPr txBox="1"/>
          <p:nvPr/>
        </p:nvSpPr>
        <p:spPr>
          <a:xfrm>
            <a:off x="2438400" y="2819400"/>
            <a:ext cx="17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resonance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797FF"/>
            </a:gs>
            <a:gs pos="50000">
              <a:srgbClr val="D5D5FF"/>
            </a:gs>
            <a:gs pos="100000">
              <a:srgbClr val="9797FF"/>
            </a:gs>
          </a:gsLst>
          <a:lin ang="13500000" scaled="0"/>
        </a:gra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/>
          <p:nvPr/>
        </p:nvSpPr>
        <p:spPr>
          <a:xfrm>
            <a:off x="228600" y="228600"/>
            <a:ext cx="8610600" cy="1676400"/>
          </a:xfrm>
          <a:prstGeom prst="rect">
            <a:avLst/>
          </a:prstGeom>
          <a:solidFill>
            <a:srgbClr val="BF9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381000" y="304800"/>
            <a:ext cx="8763000" cy="155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None/>
            </a:pPr>
            <a:r>
              <a:rPr lang="en-US" sz="2400" b="0" i="0" u="none" dirty="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                       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2.20-kg mass oscillates on a spring of force constant 250.0 N/m with a period of 0.615 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this system damped or not? If it is damped, find the damping constant.</a:t>
            </a:r>
            <a:endParaRPr dirty="0"/>
          </a:p>
        </p:txBody>
      </p:sp>
      <p:sp>
        <p:nvSpPr>
          <p:cNvPr id="235" name="Google Shape;235;p18"/>
          <p:cNvSpPr txBox="1"/>
          <p:nvPr/>
        </p:nvSpPr>
        <p:spPr>
          <a:xfrm>
            <a:off x="3581400" y="2057400"/>
            <a:ext cx="1828800" cy="436562"/>
          </a:xfrm>
          <a:prstGeom prst="rect">
            <a:avLst/>
          </a:prstGeom>
          <a:solidFill>
            <a:srgbClr val="CC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164"/>
              </a:buClr>
              <a:buSzPts val="2200"/>
              <a:buFont typeface="Tahoma"/>
              <a:buNone/>
            </a:pPr>
            <a:r>
              <a:rPr lang="en-US" sz="2200" b="1" i="0" u="none">
                <a:solidFill>
                  <a:srgbClr val="002164"/>
                </a:solidFill>
                <a:latin typeface="Tahoma"/>
                <a:ea typeface="Tahoma"/>
                <a:cs typeface="Tahoma"/>
                <a:sym typeface="Tahoma"/>
              </a:rPr>
              <a:t>SOLUTION</a:t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457200" y="304800"/>
            <a:ext cx="2063750" cy="4667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164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rgbClr val="002164"/>
                </a:solidFill>
                <a:latin typeface="Tahoma"/>
                <a:ea typeface="Tahoma"/>
                <a:cs typeface="Tahoma"/>
                <a:sym typeface="Tahoma"/>
              </a:rPr>
              <a:t>PROBLEM 3 </a:t>
            </a:r>
            <a:endParaRPr/>
          </a:p>
        </p:txBody>
      </p:sp>
      <p:sp>
        <p:nvSpPr>
          <p:cNvPr id="237" name="Google Shape;237;p18"/>
          <p:cNvSpPr txBox="1"/>
          <p:nvPr/>
        </p:nvSpPr>
        <p:spPr>
          <a:xfrm>
            <a:off x="2438400" y="4495800"/>
            <a:ext cx="5461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endParaRPr/>
          </a:p>
        </p:txBody>
      </p:sp>
      <p:pic>
        <p:nvPicPr>
          <p:cNvPr id="238" name="Google Shape;23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741612"/>
            <a:ext cx="4343400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9800" y="3732212"/>
            <a:ext cx="4038600" cy="56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4265612"/>
            <a:ext cx="1905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35300" y="4341812"/>
            <a:ext cx="2057400" cy="82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38500" y="5218112"/>
            <a:ext cx="59055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797FF"/>
            </a:gs>
            <a:gs pos="50000">
              <a:srgbClr val="D5D5FF"/>
            </a:gs>
            <a:gs pos="100000">
              <a:srgbClr val="9797FF"/>
            </a:gs>
          </a:gsLst>
          <a:lin ang="13500000" scaled="0"/>
        </a:gra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/>
          <p:nvPr/>
        </p:nvSpPr>
        <p:spPr>
          <a:xfrm>
            <a:off x="228600" y="228600"/>
            <a:ext cx="8686800" cy="2057400"/>
          </a:xfrm>
          <a:prstGeom prst="rect">
            <a:avLst/>
          </a:prstGeom>
          <a:solidFill>
            <a:srgbClr val="BF9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381000" y="304800"/>
            <a:ext cx="8763000" cy="1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None/>
            </a:pPr>
            <a:r>
              <a:rPr lang="en-US" sz="2400" b="0" i="0" u="none" dirty="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                       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50.0-g object moves on the end of a spring with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force constant </a:t>
            </a:r>
            <a:r>
              <a:rPr lang="en-US" sz="2400" b="0" i="1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25.0 N/m. Its initial displacement is 0.300 m. A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damping force </a:t>
            </a:r>
            <a:r>
              <a:rPr lang="en-US" sz="2400" b="0" i="1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- </a:t>
            </a:r>
            <a:r>
              <a:rPr lang="en-US" sz="2400" b="0" i="1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bv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acts on the object, and the amplitude of the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motion decreases to 0.100 m in 5.00 s. Calculate the magnitude of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damping constant </a:t>
            </a:r>
            <a:r>
              <a:rPr lang="en-US" sz="2400" b="0" i="1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dirty="0"/>
          </a:p>
        </p:txBody>
      </p:sp>
      <p:sp>
        <p:nvSpPr>
          <p:cNvPr id="249" name="Google Shape;249;p19"/>
          <p:cNvSpPr txBox="1"/>
          <p:nvPr/>
        </p:nvSpPr>
        <p:spPr>
          <a:xfrm>
            <a:off x="3581400" y="2362200"/>
            <a:ext cx="1828800" cy="436562"/>
          </a:xfrm>
          <a:prstGeom prst="rect">
            <a:avLst/>
          </a:prstGeom>
          <a:solidFill>
            <a:srgbClr val="CCFF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164"/>
              </a:buClr>
              <a:buSzPts val="2200"/>
              <a:buFont typeface="Tahoma"/>
              <a:buNone/>
            </a:pPr>
            <a:r>
              <a:rPr lang="en-US" sz="2200" b="1" i="0" u="none">
                <a:solidFill>
                  <a:srgbClr val="002164"/>
                </a:solidFill>
                <a:latin typeface="Tahoma"/>
                <a:ea typeface="Tahoma"/>
                <a:cs typeface="Tahoma"/>
                <a:sym typeface="Tahoma"/>
              </a:rPr>
              <a:t>SOLUTION</a:t>
            </a:r>
            <a:endParaRPr/>
          </a:p>
        </p:txBody>
      </p:sp>
      <p:sp>
        <p:nvSpPr>
          <p:cNvPr id="250" name="Google Shape;250;p19"/>
          <p:cNvSpPr txBox="1"/>
          <p:nvPr/>
        </p:nvSpPr>
        <p:spPr>
          <a:xfrm>
            <a:off x="457200" y="304800"/>
            <a:ext cx="2063750" cy="4667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164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rgbClr val="002164"/>
                </a:solidFill>
                <a:latin typeface="Tahoma"/>
                <a:ea typeface="Tahoma"/>
                <a:cs typeface="Tahoma"/>
                <a:sym typeface="Tahoma"/>
              </a:rPr>
              <a:t>PROBLEM 4 </a:t>
            </a:r>
            <a:endParaRPr/>
          </a:p>
        </p:txBody>
      </p:sp>
      <p:pic>
        <p:nvPicPr>
          <p:cNvPr id="251" name="Google Shape;25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2946400"/>
            <a:ext cx="2514600" cy="665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" y="2971800"/>
            <a:ext cx="3462337" cy="51276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9"/>
          <p:cNvSpPr txBox="1"/>
          <p:nvPr/>
        </p:nvSpPr>
        <p:spPr>
          <a:xfrm>
            <a:off x="4254500" y="2971800"/>
            <a:ext cx="5461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endParaRPr/>
          </a:p>
        </p:txBody>
      </p:sp>
      <p:pic>
        <p:nvPicPr>
          <p:cNvPr id="254" name="Google Shape;254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400" y="3733800"/>
            <a:ext cx="2133600" cy="909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400" y="4724400"/>
            <a:ext cx="5410200" cy="862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F8E"/>
            </a:gs>
            <a:gs pos="50000">
              <a:srgbClr val="001A6C"/>
            </a:gs>
            <a:gs pos="100000">
              <a:srgbClr val="002F8E"/>
            </a:gs>
          </a:gsLst>
          <a:lin ang="13500000" scaled="0"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"/>
          <p:cNvSpPr txBox="1"/>
          <p:nvPr/>
        </p:nvSpPr>
        <p:spPr>
          <a:xfrm>
            <a:off x="762000" y="1111250"/>
            <a:ext cx="7467600" cy="109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Times New Roman"/>
              <a:buNone/>
            </a:pPr>
            <a:r>
              <a:rPr lang="en-US" sz="3600" b="1" i="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PHYSICS 4 </a:t>
            </a:r>
            <a:br>
              <a:rPr lang="en-US" sz="3600" b="1" i="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 i="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 i="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(Wave, Light, and Atoms</a:t>
            </a:r>
            <a:r>
              <a:rPr lang="en-US" sz="3200" b="0" i="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 i="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32" name="Google Shape;32;p2"/>
          <p:cNvSpPr txBox="1"/>
          <p:nvPr/>
        </p:nvSpPr>
        <p:spPr>
          <a:xfrm>
            <a:off x="893762" y="2371725"/>
            <a:ext cx="7488237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609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 credits (30 periods)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" name="Google Shape;33;p2"/>
          <p:cNvSpPr txBox="1"/>
          <p:nvPr/>
        </p:nvSpPr>
        <p:spPr>
          <a:xfrm>
            <a:off x="1524000" y="3133725"/>
            <a:ext cx="6116637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1</a:t>
            </a: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Vibration and Mechanical Wave</a:t>
            </a:r>
            <a:endParaRPr/>
          </a:p>
          <a:p>
            <a:pPr marL="609600" marR="0" lvl="0" indent="-609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2</a:t>
            </a: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Properties of Light</a:t>
            </a:r>
            <a:endParaRPr/>
          </a:p>
          <a:p>
            <a:pPr marL="609600" marR="0" lvl="0" indent="-609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3</a:t>
            </a: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Introduction to Quantum Physics</a:t>
            </a:r>
            <a:endParaRPr sz="2400" b="0" i="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600" marR="0" lvl="0" indent="-609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4</a:t>
            </a: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Atomic Physics</a:t>
            </a:r>
            <a:endParaRPr sz="2400" b="0" i="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600" marR="0" lvl="0" indent="-609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5</a:t>
            </a:r>
            <a:r>
              <a:rPr lang="en-US" sz="24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Relativity and Nuclear Physics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797FF"/>
            </a:gs>
            <a:gs pos="50000">
              <a:srgbClr val="D5D5FF"/>
            </a:gs>
            <a:gs pos="100000">
              <a:srgbClr val="9797FF"/>
            </a:gs>
          </a:gsLst>
          <a:lin ang="13500000" scaled="0"/>
        </a:gra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"/>
          <p:cNvSpPr txBox="1"/>
          <p:nvPr/>
        </p:nvSpPr>
        <p:spPr>
          <a:xfrm>
            <a:off x="685800" y="152400"/>
            <a:ext cx="3695700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Times New Roman"/>
              <a:buNone/>
            </a:pPr>
            <a:r>
              <a:rPr lang="en-US" sz="3200" b="1" i="0" u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Mechanical Wave</a:t>
            </a:r>
            <a:endParaRPr dirty="0"/>
          </a:p>
        </p:txBody>
      </p:sp>
      <p:sp>
        <p:nvSpPr>
          <p:cNvPr id="261" name="Google Shape;261;p20"/>
          <p:cNvSpPr txBox="1"/>
          <p:nvPr/>
        </p:nvSpPr>
        <p:spPr>
          <a:xfrm>
            <a:off x="685800" y="762000"/>
            <a:ext cx="37417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THE WAVE EQUATION</a:t>
            </a:r>
            <a:endParaRPr/>
          </a:p>
        </p:txBody>
      </p:sp>
      <p:sp>
        <p:nvSpPr>
          <p:cNvPr id="262" name="Google Shape;262;p20"/>
          <p:cNvSpPr txBox="1"/>
          <p:nvPr/>
        </p:nvSpPr>
        <p:spPr>
          <a:xfrm>
            <a:off x="887412" y="1828800"/>
            <a:ext cx="34559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Harmonic oscillation of A:</a:t>
            </a:r>
            <a:endParaRPr/>
          </a:p>
        </p:txBody>
      </p:sp>
      <p:pic>
        <p:nvPicPr>
          <p:cNvPr id="263" name="Google Shape;26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4175" y="2312987"/>
            <a:ext cx="1836737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0"/>
          <p:cNvSpPr txBox="1"/>
          <p:nvPr/>
        </p:nvSpPr>
        <p:spPr>
          <a:xfrm>
            <a:off x="609600" y="2743200"/>
            <a:ext cx="41735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begins to move after the time:</a:t>
            </a:r>
            <a:endParaRPr/>
          </a:p>
        </p:txBody>
      </p:sp>
      <p:pic>
        <p:nvPicPr>
          <p:cNvPr id="265" name="Google Shape;26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0" y="3276600"/>
            <a:ext cx="1524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0"/>
          <p:cNvSpPr txBox="1"/>
          <p:nvPr/>
        </p:nvSpPr>
        <p:spPr>
          <a:xfrm>
            <a:off x="838200" y="4038600"/>
            <a:ext cx="351631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(v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speed of the wave)</a:t>
            </a:r>
            <a:endParaRPr/>
          </a:p>
        </p:txBody>
      </p:sp>
      <p:sp>
        <p:nvSpPr>
          <p:cNvPr id="267" name="Google Shape;267;p20"/>
          <p:cNvSpPr txBox="1"/>
          <p:nvPr/>
        </p:nvSpPr>
        <p:spPr>
          <a:xfrm>
            <a:off x="914400" y="4572000"/>
            <a:ext cx="19192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Motion of M :</a:t>
            </a:r>
            <a:endParaRPr/>
          </a:p>
        </p:txBody>
      </p:sp>
      <p:pic>
        <p:nvPicPr>
          <p:cNvPr id="268" name="Google Shape;26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76400" y="4856162"/>
            <a:ext cx="2754312" cy="184943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0"/>
          <p:cNvSpPr txBox="1"/>
          <p:nvPr/>
        </p:nvSpPr>
        <p:spPr>
          <a:xfrm>
            <a:off x="195262" y="1295400"/>
            <a:ext cx="5291137" cy="466725"/>
          </a:xfrm>
          <a:prstGeom prst="rect">
            <a:avLst/>
          </a:prstGeom>
          <a:solidFill>
            <a:srgbClr val="CCFFCC">
              <a:alpha val="49803"/>
            </a:srgbClr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Wave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propagation of oscillation in space</a:t>
            </a:r>
            <a:endParaRPr/>
          </a:p>
        </p:txBody>
      </p:sp>
      <p:grpSp>
        <p:nvGrpSpPr>
          <p:cNvPr id="270" name="Google Shape;270;p20"/>
          <p:cNvGrpSpPr/>
          <p:nvPr/>
        </p:nvGrpSpPr>
        <p:grpSpPr>
          <a:xfrm>
            <a:off x="5638800" y="2057400"/>
            <a:ext cx="3200400" cy="4524375"/>
            <a:chOff x="3552" y="1386"/>
            <a:chExt cx="1785" cy="2802"/>
          </a:xfrm>
        </p:grpSpPr>
        <p:sp>
          <p:nvSpPr>
            <p:cNvPr id="271" name="Google Shape;271;p20"/>
            <p:cNvSpPr txBox="1"/>
            <p:nvPr/>
          </p:nvSpPr>
          <p:spPr>
            <a:xfrm>
              <a:off x="4273" y="1386"/>
              <a:ext cx="209" cy="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7200"/>
                <a:buFont typeface="Times New Roman"/>
                <a:buNone/>
              </a:pPr>
              <a:r>
                <a:rPr lang="en-US" sz="7200" b="0" i="0" u="none">
                  <a:solidFill>
                    <a:srgbClr val="FF00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/>
            </a:p>
          </p:txBody>
        </p:sp>
        <p:graphicFrame>
          <p:nvGraphicFramePr>
            <p:cNvPr id="272" name="Google Shape;272;p20"/>
            <p:cNvGraphicFramePr/>
            <p:nvPr/>
          </p:nvGraphicFramePr>
          <p:xfrm>
            <a:off x="3581" y="1770"/>
            <a:ext cx="1756" cy="2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1756" imgH="2383" progId="MSPhotoEd.3">
                    <p:embed/>
                  </p:oleObj>
                </mc:Choice>
                <mc:Fallback>
                  <p:oleObj r:id="rId6" imgW="1756" imgH="2383" progId="MSPhotoEd.3">
                    <p:embed/>
                    <p:pic>
                      <p:nvPicPr>
                        <p:cNvPr id="272" name="Google Shape;272;p20"/>
                        <p:cNvPicPr preferRelativeResize="0"/>
                        <p:nvPr/>
                      </p:nvPicPr>
                      <p:blipFill rotWithShape="1">
                        <a:blip r:embed="rId7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3581" y="1770"/>
                          <a:ext cx="1756" cy="23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3" name="Google Shape;273;p20"/>
            <p:cNvSpPr txBox="1"/>
            <p:nvPr/>
          </p:nvSpPr>
          <p:spPr>
            <a:xfrm>
              <a:off x="3552" y="1675"/>
              <a:ext cx="226" cy="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lang="en-US"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/>
            </a:p>
          </p:txBody>
        </p:sp>
        <p:sp>
          <p:nvSpPr>
            <p:cNvPr id="274" name="Google Shape;274;p20"/>
            <p:cNvSpPr txBox="1"/>
            <p:nvPr/>
          </p:nvSpPr>
          <p:spPr>
            <a:xfrm>
              <a:off x="4375" y="1668"/>
              <a:ext cx="255" cy="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lang="en-US"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/>
            </a:p>
          </p:txBody>
        </p:sp>
        <p:sp>
          <p:nvSpPr>
            <p:cNvPr id="275" name="Google Shape;275;p20"/>
            <p:cNvSpPr txBox="1"/>
            <p:nvPr/>
          </p:nvSpPr>
          <p:spPr>
            <a:xfrm>
              <a:off x="4282" y="1734"/>
              <a:ext cx="230" cy="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7200"/>
                <a:buFont typeface="Times New Roman"/>
                <a:buNone/>
              </a:pPr>
              <a:r>
                <a:rPr lang="en-US" sz="7200" b="0" i="0" u="none">
                  <a:solidFill>
                    <a:srgbClr val="FF00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/>
            </a:p>
          </p:txBody>
        </p:sp>
        <p:sp>
          <p:nvSpPr>
            <p:cNvPr id="276" name="Google Shape;276;p20"/>
            <p:cNvSpPr txBox="1"/>
            <p:nvPr/>
          </p:nvSpPr>
          <p:spPr>
            <a:xfrm>
              <a:off x="4272" y="2088"/>
              <a:ext cx="288" cy="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7200"/>
                <a:buFont typeface="Times New Roman"/>
                <a:buNone/>
              </a:pPr>
              <a:r>
                <a:rPr lang="en-US" sz="7200" b="0" i="0" u="none">
                  <a:solidFill>
                    <a:srgbClr val="FF00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/>
            </a:p>
          </p:txBody>
        </p:sp>
        <p:sp>
          <p:nvSpPr>
            <p:cNvPr id="277" name="Google Shape;277;p20"/>
            <p:cNvSpPr txBox="1"/>
            <p:nvPr/>
          </p:nvSpPr>
          <p:spPr>
            <a:xfrm>
              <a:off x="4272" y="2317"/>
              <a:ext cx="230" cy="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7200"/>
                <a:buFont typeface="Times New Roman"/>
                <a:buNone/>
              </a:pPr>
              <a:r>
                <a:rPr lang="en-US" sz="7200" b="0" i="0" u="none">
                  <a:solidFill>
                    <a:srgbClr val="FF00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/>
            </a:p>
          </p:txBody>
        </p:sp>
        <p:sp>
          <p:nvSpPr>
            <p:cNvPr id="278" name="Google Shape;278;p20"/>
            <p:cNvSpPr txBox="1"/>
            <p:nvPr/>
          </p:nvSpPr>
          <p:spPr>
            <a:xfrm>
              <a:off x="4294" y="2688"/>
              <a:ext cx="230" cy="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7200"/>
                <a:buFont typeface="Times New Roman"/>
                <a:buNone/>
              </a:pPr>
              <a:r>
                <a:rPr lang="en-US" sz="7200" b="0" i="0" u="none">
                  <a:solidFill>
                    <a:srgbClr val="FF00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/>
            </a:p>
          </p:txBody>
        </p:sp>
        <p:cxnSp>
          <p:nvCxnSpPr>
            <p:cNvPr id="279" name="Google Shape;279;p20"/>
            <p:cNvCxnSpPr/>
            <p:nvPr/>
          </p:nvCxnSpPr>
          <p:spPr>
            <a:xfrm rot="10800000">
              <a:off x="3813" y="1490"/>
              <a:ext cx="0" cy="46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280" name="Google Shape;280;p20"/>
            <p:cNvSpPr txBox="1"/>
            <p:nvPr/>
          </p:nvSpPr>
          <p:spPr>
            <a:xfrm>
              <a:off x="3594" y="1404"/>
              <a:ext cx="178" cy="2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Times New Roman"/>
                <a:buNone/>
              </a:pPr>
              <a:r>
                <a:rPr lang="en-US" sz="2400" b="0" i="1" u="none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endParaRPr/>
            </a:p>
          </p:txBody>
        </p:sp>
        <p:sp>
          <p:nvSpPr>
            <p:cNvPr id="281" name="Google Shape;281;p20"/>
            <p:cNvSpPr txBox="1"/>
            <p:nvPr/>
          </p:nvSpPr>
          <p:spPr>
            <a:xfrm>
              <a:off x="4290" y="3451"/>
              <a:ext cx="231" cy="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7200"/>
                <a:buFont typeface="Times New Roman"/>
                <a:buNone/>
              </a:pPr>
              <a:r>
                <a:rPr lang="en-US" sz="7200" b="0" i="0" u="none">
                  <a:solidFill>
                    <a:srgbClr val="FF006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/>
            </a:p>
          </p:txBody>
        </p:sp>
      </p:grpSp>
      <p:pic>
        <p:nvPicPr>
          <p:cNvPr id="282" name="Google Shape;282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38800" y="228600"/>
            <a:ext cx="2895600" cy="197008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0"/>
          <p:cNvSpPr/>
          <p:nvPr/>
        </p:nvSpPr>
        <p:spPr>
          <a:xfrm>
            <a:off x="4419600" y="3048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96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</a:path>
              <a:path w="120000" h="120000" fill="darken" extrusionOk="0">
                <a:moveTo>
                  <a:pt x="96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</a:path>
              <a:path w="120000" h="120000" fill="none" extrusionOk="0">
                <a:moveTo>
                  <a:pt x="96000" y="60000"/>
                </a:moveTo>
                <a:lnTo>
                  <a:pt x="24000" y="105000"/>
                </a:lnTo>
                <a:lnTo>
                  <a:pt x="24000" y="15000"/>
                </a:lnTo>
                <a:close/>
              </a:path>
              <a:path w="120000" h="120000" fill="none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EB7EA07E-E62D-256C-EFA2-A1BC16DA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797FF"/>
            </a:gs>
            <a:gs pos="50000">
              <a:srgbClr val="D5D5FF"/>
            </a:gs>
            <a:gs pos="100000">
              <a:srgbClr val="9797FF"/>
            </a:gs>
          </a:gsLst>
          <a:lin ang="13500000" scaled="0"/>
        </a:gra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400" y="1219200"/>
            <a:ext cx="2425700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2100" y="2235200"/>
            <a:ext cx="1066800" cy="41433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1"/>
          <p:cNvSpPr txBox="1"/>
          <p:nvPr/>
        </p:nvSpPr>
        <p:spPr>
          <a:xfrm>
            <a:off x="1651000" y="2209800"/>
            <a:ext cx="23844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wavelength :</a:t>
            </a:r>
            <a:endParaRPr/>
          </a:p>
        </p:txBody>
      </p:sp>
      <p:pic>
        <p:nvPicPr>
          <p:cNvPr id="291" name="Google Shape;29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5000" y="4267200"/>
            <a:ext cx="5334000" cy="95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56100" y="2730500"/>
            <a:ext cx="1066800" cy="8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1"/>
          <p:cNvSpPr txBox="1"/>
          <p:nvPr/>
        </p:nvSpPr>
        <p:spPr>
          <a:xfrm>
            <a:off x="1689100" y="2882900"/>
            <a:ext cx="26638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wave number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  <a:endParaRPr/>
          </a:p>
        </p:txBody>
      </p:sp>
      <p:sp>
        <p:nvSpPr>
          <p:cNvPr id="294" name="Google Shape;294;p21"/>
          <p:cNvSpPr txBox="1"/>
          <p:nvPr/>
        </p:nvSpPr>
        <p:spPr>
          <a:xfrm>
            <a:off x="533400" y="3733800"/>
            <a:ext cx="238601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Wave Equation :</a:t>
            </a:r>
            <a:endParaRPr/>
          </a:p>
        </p:txBody>
      </p:sp>
      <p:sp>
        <p:nvSpPr>
          <p:cNvPr id="295" name="Google Shape;295;p21"/>
          <p:cNvSpPr txBox="1"/>
          <p:nvPr/>
        </p:nvSpPr>
        <p:spPr>
          <a:xfrm>
            <a:off x="1143000" y="533400"/>
            <a:ext cx="19192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Motion of M :</a:t>
            </a:r>
            <a:endParaRPr/>
          </a:p>
        </p:txBody>
      </p:sp>
      <p:pic>
        <p:nvPicPr>
          <p:cNvPr id="296" name="Google Shape;296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48000" y="381000"/>
            <a:ext cx="2490787" cy="85248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1"/>
          <p:cNvSpPr txBox="1"/>
          <p:nvPr/>
        </p:nvSpPr>
        <p:spPr>
          <a:xfrm>
            <a:off x="1371600" y="5638800"/>
            <a:ext cx="65801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http://www.phy.hk/wiki/englishhtm/TwaveA.htm</a:t>
            </a:r>
            <a:endParaRPr/>
          </a:p>
        </p:txBody>
      </p:sp>
      <p:pic>
        <p:nvPicPr>
          <p:cNvPr id="298" name="Google Shape;298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0" y="1371600"/>
            <a:ext cx="2857500" cy="160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C1FF"/>
            </a:gs>
            <a:gs pos="50000">
              <a:srgbClr val="9B9BFF"/>
            </a:gs>
            <a:gs pos="100000">
              <a:srgbClr val="C1C1FF"/>
            </a:gs>
          </a:gsLst>
          <a:lin ang="13500000" scaled="0"/>
        </a:gra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"/>
          <p:cNvSpPr txBox="1"/>
          <p:nvPr/>
        </p:nvSpPr>
        <p:spPr>
          <a:xfrm>
            <a:off x="457200" y="177800"/>
            <a:ext cx="312261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TYPES OF WAVES </a:t>
            </a:r>
            <a:endParaRPr/>
          </a:p>
        </p:txBody>
      </p:sp>
      <p:sp>
        <p:nvSpPr>
          <p:cNvPr id="304" name="Google Shape;304;p22"/>
          <p:cNvSpPr txBox="1"/>
          <p:nvPr/>
        </p:nvSpPr>
        <p:spPr>
          <a:xfrm>
            <a:off x="457200" y="2209800"/>
            <a:ext cx="5867400" cy="11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∙ A traveling wave that causes the particles of the medium to move </a:t>
            </a: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parallel 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the direction of wave motion is called a </a:t>
            </a:r>
            <a:r>
              <a:rPr lang="en-US" sz="2400" b="1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longitudinal wave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305" name="Google Shape;305;p22"/>
          <p:cNvSpPr txBox="1"/>
          <p:nvPr/>
        </p:nvSpPr>
        <p:spPr>
          <a:xfrm>
            <a:off x="457200" y="685800"/>
            <a:ext cx="5562600" cy="155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∙ A traveling wave that causes the particles of the disturbed medium to move </a:t>
            </a: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perpendicular 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the wave motion is called a </a:t>
            </a:r>
            <a:r>
              <a:rPr lang="en-US" sz="2400" b="1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transverse wave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pic>
        <p:nvPicPr>
          <p:cNvPr id="306" name="Google Shape;30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0" y="304800"/>
            <a:ext cx="216535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0800" y="3505200"/>
            <a:ext cx="4949825" cy="9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2"/>
          <p:cNvSpPr txBox="1"/>
          <p:nvPr/>
        </p:nvSpPr>
        <p:spPr>
          <a:xfrm>
            <a:off x="609600" y="4572000"/>
            <a:ext cx="4191000" cy="155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∙ Some waves in nature exhibit a </a:t>
            </a:r>
            <a:r>
              <a:rPr lang="en-US" sz="2400" b="0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combination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transverse and longitudinal displacements : </a:t>
            </a:r>
            <a:r>
              <a:rPr lang="en-US" sz="2400" b="1" i="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Surface water waves</a:t>
            </a:r>
            <a:endParaRPr/>
          </a:p>
        </p:txBody>
      </p:sp>
      <p:pic>
        <p:nvPicPr>
          <p:cNvPr id="309" name="Google Shape;30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29200" y="4724400"/>
            <a:ext cx="3905250" cy="12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B9BFF"/>
            </a:gs>
            <a:gs pos="50000">
              <a:schemeClr val="hlink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"/>
          <p:cNvSpPr txBox="1"/>
          <p:nvPr/>
        </p:nvSpPr>
        <p:spPr>
          <a:xfrm>
            <a:off x="457200" y="288925"/>
            <a:ext cx="581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1" u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c. </a:t>
            </a:r>
            <a:r>
              <a:rPr lang="en-US" sz="2400" b="1" i="0" u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SPEED OF WAVES ON STRINGS</a:t>
            </a:r>
            <a:endParaRPr dirty="0"/>
          </a:p>
        </p:txBody>
      </p:sp>
      <p:sp>
        <p:nvSpPr>
          <p:cNvPr id="315" name="Google Shape;315;p23"/>
          <p:cNvSpPr txBox="1"/>
          <p:nvPr/>
        </p:nvSpPr>
        <p:spPr>
          <a:xfrm>
            <a:off x="457200" y="1600200"/>
            <a:ext cx="6008687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small segment of the string of length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forms an approximate arc of a circle of radius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/>
          </a:p>
        </p:txBody>
      </p:sp>
      <p:pic>
        <p:nvPicPr>
          <p:cNvPr id="316" name="Google Shape;31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1000" y="2895600"/>
            <a:ext cx="19113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2600" y="762000"/>
            <a:ext cx="3343275" cy="87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77000" y="2133600"/>
            <a:ext cx="2362200" cy="1577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23"/>
          <p:cNvGrpSpPr/>
          <p:nvPr/>
        </p:nvGrpSpPr>
        <p:grpSpPr>
          <a:xfrm>
            <a:off x="5943600" y="4191000"/>
            <a:ext cx="2733675" cy="2176462"/>
            <a:chOff x="3744" y="2640"/>
            <a:chExt cx="1722" cy="1371"/>
          </a:xfrm>
        </p:grpSpPr>
        <p:pic>
          <p:nvPicPr>
            <p:cNvPr id="320" name="Google Shape;320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744" y="2640"/>
              <a:ext cx="1722" cy="137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1" name="Google Shape;321;p23"/>
            <p:cNvCxnSpPr/>
            <p:nvPr/>
          </p:nvCxnSpPr>
          <p:spPr>
            <a:xfrm>
              <a:off x="4416" y="2812"/>
              <a:ext cx="576" cy="0"/>
            </a:xfrm>
            <a:prstGeom prst="straightConnector1">
              <a:avLst/>
            </a:prstGeom>
            <a:noFill/>
            <a:ln w="76200" cap="flat" cmpd="sng">
              <a:solidFill>
                <a:srgbClr val="FF0066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  <p:sp>
        <p:nvSpPr>
          <p:cNvPr id="322" name="Google Shape;322;p23"/>
          <p:cNvSpPr txBox="1"/>
          <p:nvPr/>
        </p:nvSpPr>
        <p:spPr>
          <a:xfrm>
            <a:off x="457200" y="2362200"/>
            <a:ext cx="33210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Speed of the segment :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,</a:t>
            </a:r>
            <a:endParaRPr/>
          </a:p>
        </p:txBody>
      </p:sp>
      <p:cxnSp>
        <p:nvCxnSpPr>
          <p:cNvPr id="323" name="Google Shape;323;p23"/>
          <p:cNvCxnSpPr/>
          <p:nvPr/>
        </p:nvCxnSpPr>
        <p:spPr>
          <a:xfrm>
            <a:off x="6324600" y="5192712"/>
            <a:ext cx="1066800" cy="0"/>
          </a:xfrm>
          <a:prstGeom prst="straightConnector1">
            <a:avLst/>
          </a:prstGeom>
          <a:noFill/>
          <a:ln w="28575" cap="flat" cmpd="sng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24" name="Google Shape;324;p23"/>
          <p:cNvCxnSpPr/>
          <p:nvPr/>
        </p:nvCxnSpPr>
        <p:spPr>
          <a:xfrm>
            <a:off x="7391400" y="4876800"/>
            <a:ext cx="0" cy="304800"/>
          </a:xfrm>
          <a:prstGeom prst="straightConnector1">
            <a:avLst/>
          </a:prstGeom>
          <a:noFill/>
          <a:ln w="28575" cap="flat" cmpd="sng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25" name="Google Shape;325;p23"/>
          <p:cNvSpPr txBox="1"/>
          <p:nvPr/>
        </p:nvSpPr>
        <p:spPr>
          <a:xfrm>
            <a:off x="457200" y="2830512"/>
            <a:ext cx="37417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force on direction of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</p:txBody>
      </p:sp>
      <p:sp>
        <p:nvSpPr>
          <p:cNvPr id="326" name="Google Shape;326;p23"/>
          <p:cNvSpPr txBox="1"/>
          <p:nvPr/>
        </p:nvSpPr>
        <p:spPr>
          <a:xfrm>
            <a:off x="457200" y="838200"/>
            <a:ext cx="51054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transverse pulse traveling on a string with mass per unit length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 (kg/m)</a:t>
            </a:r>
            <a:endParaRPr/>
          </a:p>
        </p:txBody>
      </p:sp>
      <p:pic>
        <p:nvPicPr>
          <p:cNvPr id="327" name="Google Shape;327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00200" y="3886200"/>
            <a:ext cx="2574925" cy="42386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3"/>
          <p:cNvSpPr txBox="1"/>
          <p:nvPr/>
        </p:nvSpPr>
        <p:spPr>
          <a:xfrm>
            <a:off x="457200" y="3352800"/>
            <a:ext cx="285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Mass of the segment :</a:t>
            </a:r>
            <a:endParaRPr/>
          </a:p>
        </p:txBody>
      </p:sp>
      <p:sp>
        <p:nvSpPr>
          <p:cNvPr id="329" name="Google Shape;329;p23"/>
          <p:cNvSpPr txBox="1"/>
          <p:nvPr/>
        </p:nvSpPr>
        <p:spPr>
          <a:xfrm>
            <a:off x="533400" y="4267200"/>
            <a:ext cx="52927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Newton’s second law (radial component):</a:t>
            </a:r>
            <a:endParaRPr/>
          </a:p>
        </p:txBody>
      </p:sp>
      <p:pic>
        <p:nvPicPr>
          <p:cNvPr id="330" name="Google Shape;330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76400" y="4622800"/>
            <a:ext cx="2362200" cy="79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6625" y="5548312"/>
            <a:ext cx="2176462" cy="79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52800" y="5486400"/>
            <a:ext cx="1273175" cy="92868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33" name="Google Shape;333;p23"/>
          <p:cNvSpPr txBox="1"/>
          <p:nvPr/>
        </p:nvSpPr>
        <p:spPr>
          <a:xfrm>
            <a:off x="3714750" y="2362200"/>
            <a:ext cx="34480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the tension in the string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B9BFF"/>
            </a:gs>
            <a:gs pos="50000">
              <a:schemeClr val="hlink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"/>
          <p:cNvSpPr txBox="1"/>
          <p:nvPr/>
        </p:nvSpPr>
        <p:spPr>
          <a:xfrm>
            <a:off x="457200" y="182562"/>
            <a:ext cx="19653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rgbClr val="003399"/>
                </a:solidFill>
                <a:latin typeface="Tahoma"/>
                <a:ea typeface="Tahoma"/>
                <a:cs typeface="Tahoma"/>
                <a:sym typeface="Tahoma"/>
              </a:rPr>
              <a:t>PROBLEM 5</a:t>
            </a:r>
            <a:endParaRPr/>
          </a:p>
        </p:txBody>
      </p:sp>
      <p:sp>
        <p:nvSpPr>
          <p:cNvPr id="339" name="Google Shape;339;p24"/>
          <p:cNvSpPr txBox="1"/>
          <p:nvPr/>
        </p:nvSpPr>
        <p:spPr>
          <a:xfrm>
            <a:off x="457200" y="609600"/>
            <a:ext cx="8229600" cy="1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uniform cord has a mass of 0.300 kg and a length of 6.00 m.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cord passes over a pulley and supports a 2.00-kg object. 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Find the speed of a pulse traveling along this cord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Find the time it takes the pulse to travel from the wall to the pulley.</a:t>
            </a:r>
            <a:endParaRPr dirty="0"/>
          </a:p>
        </p:txBody>
      </p:sp>
      <p:pic>
        <p:nvPicPr>
          <p:cNvPr id="340" name="Google Shape;34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3016250"/>
            <a:ext cx="3930650" cy="420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400" y="3048000"/>
            <a:ext cx="1219200" cy="39528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4"/>
          <p:cNvSpPr txBox="1"/>
          <p:nvPr/>
        </p:nvSpPr>
        <p:spPr>
          <a:xfrm>
            <a:off x="2514600" y="2579687"/>
            <a:ext cx="1793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sng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  <a:endParaRPr/>
          </a:p>
        </p:txBody>
      </p:sp>
      <p:pic>
        <p:nvPicPr>
          <p:cNvPr id="343" name="Google Shape;343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400" y="3549650"/>
            <a:ext cx="914400" cy="757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" y="4256087"/>
            <a:ext cx="1066800" cy="8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4"/>
          <p:cNvSpPr txBox="1"/>
          <p:nvPr/>
        </p:nvSpPr>
        <p:spPr>
          <a:xfrm>
            <a:off x="381000" y="3003550"/>
            <a:ext cx="68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endParaRPr/>
          </a:p>
        </p:txBody>
      </p:sp>
      <p:pic>
        <p:nvPicPr>
          <p:cNvPr id="346" name="Google Shape;346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19800" y="2743200"/>
            <a:ext cx="2911475" cy="171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47800" y="3581400"/>
            <a:ext cx="34290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76400" y="4267200"/>
            <a:ext cx="3740150" cy="83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24"/>
          <p:cNvCxnSpPr/>
          <p:nvPr/>
        </p:nvCxnSpPr>
        <p:spPr>
          <a:xfrm>
            <a:off x="304800" y="138112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50" name="Google Shape;350;p24"/>
          <p:cNvCxnSpPr/>
          <p:nvPr/>
        </p:nvCxnSpPr>
        <p:spPr>
          <a:xfrm>
            <a:off x="8839200" y="152400"/>
            <a:ext cx="0" cy="2438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51" name="Google Shape;351;p24"/>
          <p:cNvCxnSpPr/>
          <p:nvPr/>
        </p:nvCxnSpPr>
        <p:spPr>
          <a:xfrm>
            <a:off x="304800" y="2570162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52" name="Google Shape;352;p24"/>
          <p:cNvCxnSpPr/>
          <p:nvPr/>
        </p:nvCxnSpPr>
        <p:spPr>
          <a:xfrm>
            <a:off x="304800" y="139700"/>
            <a:ext cx="0" cy="24511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353" name="Google Shape;353;p2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8225" y="5249862"/>
            <a:ext cx="766762" cy="7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4"/>
          <p:cNvSpPr txBox="1"/>
          <p:nvPr/>
        </p:nvSpPr>
        <p:spPr>
          <a:xfrm>
            <a:off x="533400" y="5356225"/>
            <a:ext cx="68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endParaRPr/>
          </a:p>
        </p:txBody>
      </p:sp>
      <p:pic>
        <p:nvPicPr>
          <p:cNvPr id="355" name="Google Shape;355;p2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905000" y="5276850"/>
            <a:ext cx="268605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C1FF"/>
            </a:gs>
            <a:gs pos="50000">
              <a:srgbClr val="9B9BFF"/>
            </a:gs>
            <a:gs pos="100000">
              <a:srgbClr val="C1C1FF"/>
            </a:gs>
          </a:gsLst>
          <a:lin ang="13500000" scaled="0"/>
        </a:gra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5"/>
          <p:cNvSpPr txBox="1"/>
          <p:nvPr/>
        </p:nvSpPr>
        <p:spPr>
          <a:xfrm>
            <a:off x="457200" y="203200"/>
            <a:ext cx="669131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 CONSTRUCTION OF THE WAVE EQUATION</a:t>
            </a:r>
            <a:endParaRPr/>
          </a:p>
        </p:txBody>
      </p:sp>
      <p:sp>
        <p:nvSpPr>
          <p:cNvPr id="361" name="Google Shape;361;p25"/>
          <p:cNvSpPr txBox="1"/>
          <p:nvPr/>
        </p:nvSpPr>
        <p:spPr>
          <a:xfrm>
            <a:off x="457200" y="1524000"/>
            <a:ext cx="5486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∙ Δ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length of a small string segment</a:t>
            </a:r>
            <a:endParaRPr/>
          </a:p>
        </p:txBody>
      </p:sp>
      <p:sp>
        <p:nvSpPr>
          <p:cNvPr id="362" name="Google Shape;362;p25"/>
          <p:cNvSpPr txBox="1"/>
          <p:nvPr/>
        </p:nvSpPr>
        <p:spPr>
          <a:xfrm>
            <a:off x="457200" y="685800"/>
            <a:ext cx="54102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∙ A traveling wave is propagating along a string that is under a tension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363" name="Google Shape;363;p25"/>
          <p:cNvSpPr txBox="1"/>
          <p:nvPr/>
        </p:nvSpPr>
        <p:spPr>
          <a:xfrm>
            <a:off x="508000" y="2057400"/>
            <a:ext cx="472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∙ Net force in the vertical direction :</a:t>
            </a:r>
            <a:endParaRPr/>
          </a:p>
        </p:txBody>
      </p:sp>
      <p:pic>
        <p:nvPicPr>
          <p:cNvPr id="364" name="Google Shape;36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0" y="669925"/>
            <a:ext cx="2809875" cy="17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590800"/>
            <a:ext cx="4376737" cy="420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57800" y="2590800"/>
            <a:ext cx="2373312" cy="420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95600" y="2971800"/>
            <a:ext cx="2644775" cy="86518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 txBox="1"/>
          <p:nvPr/>
        </p:nvSpPr>
        <p:spPr>
          <a:xfrm>
            <a:off x="533400" y="3962400"/>
            <a:ext cx="472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∙ Newton’s second law :</a:t>
            </a:r>
            <a:endParaRPr/>
          </a:p>
        </p:txBody>
      </p:sp>
      <p:pic>
        <p:nvPicPr>
          <p:cNvPr id="369" name="Google Shape;369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78250" y="3787775"/>
            <a:ext cx="3124200" cy="8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78650" y="3783012"/>
            <a:ext cx="1631950" cy="86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8200" y="4697412"/>
            <a:ext cx="4129087" cy="86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53000" y="4724400"/>
            <a:ext cx="1606550" cy="71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25"/>
          <p:cNvCxnSpPr/>
          <p:nvPr/>
        </p:nvCxnSpPr>
        <p:spPr>
          <a:xfrm>
            <a:off x="6629400" y="5105400"/>
            <a:ext cx="4572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pic>
        <p:nvPicPr>
          <p:cNvPr id="374" name="Google Shape;374;p2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239000" y="4876800"/>
            <a:ext cx="790575" cy="420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71600" y="5486400"/>
            <a:ext cx="1905000" cy="8651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25"/>
          <p:cNvCxnSpPr/>
          <p:nvPr/>
        </p:nvCxnSpPr>
        <p:spPr>
          <a:xfrm>
            <a:off x="3581400" y="5921375"/>
            <a:ext cx="457200" cy="0"/>
          </a:xfrm>
          <a:prstGeom prst="straightConnector1">
            <a:avLst/>
          </a:prstGeom>
          <a:noFill/>
          <a:ln w="38100" cap="flat" cmpd="dbl">
            <a:solidFill>
              <a:schemeClr val="accent2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pic>
        <p:nvPicPr>
          <p:cNvPr id="377" name="Google Shape;377;p2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222750" y="5486400"/>
            <a:ext cx="2178050" cy="8651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78" name="Google Shape;378;p25"/>
          <p:cNvSpPr txBox="1"/>
          <p:nvPr/>
        </p:nvSpPr>
        <p:spPr>
          <a:xfrm>
            <a:off x="3124200" y="6324600"/>
            <a:ext cx="533241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Partial Differential Equation of Wave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C1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6"/>
          <p:cNvSpPr txBox="1"/>
          <p:nvPr/>
        </p:nvSpPr>
        <p:spPr>
          <a:xfrm>
            <a:off x="457200" y="152400"/>
            <a:ext cx="47767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 </a:t>
            </a: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form of a traveling wave</a:t>
            </a:r>
            <a:endParaRPr/>
          </a:p>
        </p:txBody>
      </p:sp>
      <p:sp>
        <p:nvSpPr>
          <p:cNvPr id="384" name="Google Shape;384;p26"/>
          <p:cNvSpPr txBox="1"/>
          <p:nvPr/>
        </p:nvSpPr>
        <p:spPr>
          <a:xfrm>
            <a:off x="3200400" y="1371600"/>
            <a:ext cx="54864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∙ At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 the shape of the pulse is given by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pic>
        <p:nvPicPr>
          <p:cNvPr id="385" name="Google Shape;38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371600"/>
            <a:ext cx="20574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" y="3048000"/>
            <a:ext cx="2057400" cy="149701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6"/>
          <p:cNvSpPr txBox="1"/>
          <p:nvPr/>
        </p:nvSpPr>
        <p:spPr>
          <a:xfrm>
            <a:off x="3276600" y="2971800"/>
            <a:ext cx="5638800" cy="155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∙ At some later time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shape remains unchanged and the vertical displacement of any point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the medium is given by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=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-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vt 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/>
          </a:p>
        </p:txBody>
      </p:sp>
      <p:sp>
        <p:nvSpPr>
          <p:cNvPr id="388" name="Google Shape;388;p26"/>
          <p:cNvSpPr txBox="1"/>
          <p:nvPr/>
        </p:nvSpPr>
        <p:spPr>
          <a:xfrm>
            <a:off x="609600" y="533400"/>
            <a:ext cx="81534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∙ A wave pulse traveling to the right with constant speed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 long, taut string</a:t>
            </a:r>
            <a:endParaRPr/>
          </a:p>
        </p:txBody>
      </p:sp>
      <p:sp>
        <p:nvSpPr>
          <p:cNvPr id="389" name="Google Shape;389;p26"/>
          <p:cNvSpPr txBox="1"/>
          <p:nvPr/>
        </p:nvSpPr>
        <p:spPr>
          <a:xfrm>
            <a:off x="609600" y="4572000"/>
            <a:ext cx="77724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wave function measured in a stationary reference frame having its origin at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  <a:endParaRPr/>
          </a:p>
        </p:txBody>
      </p:sp>
      <p:pic>
        <p:nvPicPr>
          <p:cNvPr id="390" name="Google Shape;39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81400" y="5029200"/>
            <a:ext cx="1676400" cy="3587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91" name="Google Shape;391;p26"/>
          <p:cNvSpPr txBox="1"/>
          <p:nvPr/>
        </p:nvSpPr>
        <p:spPr>
          <a:xfrm>
            <a:off x="609600" y="5486400"/>
            <a:ext cx="830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wave traveling to the left :</a:t>
            </a:r>
            <a:endParaRPr/>
          </a:p>
        </p:txBody>
      </p:sp>
      <p:pic>
        <p:nvPicPr>
          <p:cNvPr id="392" name="Google Shape;392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29200" y="5549900"/>
            <a:ext cx="1676400" cy="3587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93" name="Google Shape;393;p26"/>
          <p:cNvSpPr txBox="1"/>
          <p:nvPr/>
        </p:nvSpPr>
        <p:spPr>
          <a:xfrm>
            <a:off x="609600" y="6019800"/>
            <a:ext cx="830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form of a traveling wave :</a:t>
            </a:r>
            <a:endParaRPr/>
          </a:p>
        </p:txBody>
      </p:sp>
      <p:pic>
        <p:nvPicPr>
          <p:cNvPr id="394" name="Google Shape;394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81600" y="6096000"/>
            <a:ext cx="1676400" cy="3587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C1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"/>
          <p:cNvSpPr txBox="1"/>
          <p:nvPr/>
        </p:nvSpPr>
        <p:spPr>
          <a:xfrm>
            <a:off x="457200" y="296862"/>
            <a:ext cx="19653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Tahoma"/>
              <a:buNone/>
            </a:pPr>
            <a:r>
              <a:rPr lang="en-US" sz="2400" b="1" i="0" u="none" dirty="0">
                <a:solidFill>
                  <a:srgbClr val="003399"/>
                </a:solidFill>
                <a:latin typeface="Tahoma"/>
                <a:ea typeface="Tahoma"/>
                <a:cs typeface="Tahoma"/>
                <a:sym typeface="Tahoma"/>
              </a:rPr>
              <a:t>PROBLEM 6</a:t>
            </a:r>
            <a:endParaRPr dirty="0"/>
          </a:p>
        </p:txBody>
      </p:sp>
      <p:sp>
        <p:nvSpPr>
          <p:cNvPr id="400" name="Google Shape;400;p27"/>
          <p:cNvSpPr txBox="1"/>
          <p:nvPr/>
        </p:nvSpPr>
        <p:spPr>
          <a:xfrm>
            <a:off x="3810000" y="2819400"/>
            <a:ext cx="1793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None/>
            </a:pPr>
            <a:r>
              <a:rPr lang="en-US" sz="2400" b="1" i="0" u="sng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  <a:endParaRPr/>
          </a:p>
        </p:txBody>
      </p:sp>
      <p:cxnSp>
        <p:nvCxnSpPr>
          <p:cNvPr id="401" name="Google Shape;401;p27"/>
          <p:cNvCxnSpPr/>
          <p:nvPr/>
        </p:nvCxnSpPr>
        <p:spPr>
          <a:xfrm>
            <a:off x="304800" y="290512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02" name="Google Shape;402;p27"/>
          <p:cNvCxnSpPr/>
          <p:nvPr/>
        </p:nvCxnSpPr>
        <p:spPr>
          <a:xfrm>
            <a:off x="8839200" y="304800"/>
            <a:ext cx="0" cy="2438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03" name="Google Shape;403;p27"/>
          <p:cNvCxnSpPr/>
          <p:nvPr/>
        </p:nvCxnSpPr>
        <p:spPr>
          <a:xfrm>
            <a:off x="304800" y="2722562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04" name="Google Shape;404;p27"/>
          <p:cNvCxnSpPr/>
          <p:nvPr/>
        </p:nvCxnSpPr>
        <p:spPr>
          <a:xfrm>
            <a:off x="304800" y="292100"/>
            <a:ext cx="0" cy="24511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405" name="Google Shape;405;p27"/>
          <p:cNvGrpSpPr/>
          <p:nvPr/>
        </p:nvGrpSpPr>
        <p:grpSpPr>
          <a:xfrm>
            <a:off x="457200" y="762000"/>
            <a:ext cx="8229600" cy="1917700"/>
            <a:chOff x="281" y="384"/>
            <a:chExt cx="5184" cy="1208"/>
          </a:xfrm>
        </p:grpSpPr>
        <p:sp>
          <p:nvSpPr>
            <p:cNvPr id="406" name="Google Shape;406;p27"/>
            <p:cNvSpPr txBox="1"/>
            <p:nvPr/>
          </p:nvSpPr>
          <p:spPr>
            <a:xfrm>
              <a:off x="281" y="384"/>
              <a:ext cx="5184" cy="12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Times New Roman"/>
                <a:buNone/>
              </a:pPr>
              <a:r>
                <a:rPr lang="en-US" sz="2400" b="0" i="0" u="none" dirty="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 wave pulse moving to the right along the </a:t>
              </a:r>
              <a:r>
                <a:rPr lang="en-US" sz="2400" b="0" i="1" u="none" dirty="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 </a:t>
              </a:r>
              <a:r>
                <a:rPr lang="en-US" sz="2400" b="0" i="0" u="none" dirty="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axis is represented</a:t>
              </a:r>
              <a:endParaRPr dirty="0"/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Times New Roman"/>
                <a:buNone/>
              </a:pPr>
              <a:r>
                <a:rPr lang="en-US" sz="2400" b="0" i="0" u="none" dirty="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by the wave function</a:t>
              </a:r>
              <a:endParaRPr dirty="0"/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endParaRPr sz="2400" b="0" i="0" u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Times New Roman"/>
                <a:buNone/>
              </a:pPr>
              <a:r>
                <a:rPr lang="en-US" sz="2400" b="0" i="0" u="none" dirty="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where </a:t>
              </a:r>
              <a:r>
                <a:rPr lang="en-US" sz="2400" b="0" i="1" u="none" dirty="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 </a:t>
              </a:r>
              <a:r>
                <a:rPr lang="en-US" sz="2400" b="0" i="0" u="none" dirty="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and </a:t>
              </a:r>
              <a:r>
                <a:rPr lang="en-US" sz="2400" b="0" i="1" u="none" dirty="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 </a:t>
              </a:r>
              <a:r>
                <a:rPr lang="en-US" sz="2400" b="0" i="0" u="none" dirty="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are measured in centimeters and </a:t>
              </a:r>
              <a:r>
                <a:rPr lang="en-US" sz="2400" b="0" i="1" u="none" dirty="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 </a:t>
              </a:r>
              <a:r>
                <a:rPr lang="en-US" sz="2400" b="0" i="0" u="none" dirty="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is measured</a:t>
              </a:r>
              <a:endParaRPr dirty="0"/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Times New Roman"/>
                <a:buNone/>
              </a:pPr>
              <a:r>
                <a:rPr lang="en-US" sz="2400" b="0" i="0" u="none" dirty="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 seconds. Plot the wave function at </a:t>
              </a:r>
              <a:r>
                <a:rPr lang="en-US" sz="2400" b="0" i="1" u="none" dirty="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lang="en-US" sz="2400" b="0" i="0" u="none" dirty="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0 and </a:t>
              </a:r>
              <a:r>
                <a:rPr lang="en-US" sz="2400" b="0" i="1" u="none" dirty="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lang="en-US" sz="2400" b="0" i="0" u="none" dirty="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1.0 s</a:t>
              </a:r>
              <a:endParaRPr dirty="0"/>
            </a:p>
          </p:txBody>
        </p:sp>
        <p:pic>
          <p:nvPicPr>
            <p:cNvPr id="407" name="Google Shape;407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16" y="576"/>
              <a:ext cx="1680" cy="4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8" name="Google Shape;408;p27"/>
          <p:cNvSpPr txBox="1"/>
          <p:nvPr/>
        </p:nvSpPr>
        <p:spPr>
          <a:xfrm>
            <a:off x="368300" y="3479800"/>
            <a:ext cx="17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∙ At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 :</a:t>
            </a:r>
            <a:endParaRPr/>
          </a:p>
        </p:txBody>
      </p:sp>
      <p:pic>
        <p:nvPicPr>
          <p:cNvPr id="409" name="Google Shape;40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0" y="3352800"/>
            <a:ext cx="1981200" cy="71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67000" y="4267200"/>
            <a:ext cx="3581400" cy="205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C1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 txBox="1"/>
          <p:nvPr/>
        </p:nvSpPr>
        <p:spPr>
          <a:xfrm>
            <a:off x="457200" y="296862"/>
            <a:ext cx="19653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rgbClr val="003399"/>
                </a:solidFill>
                <a:latin typeface="Tahoma"/>
                <a:ea typeface="Tahoma"/>
                <a:cs typeface="Tahoma"/>
                <a:sym typeface="Tahoma"/>
              </a:rPr>
              <a:t>PROBLEM 6</a:t>
            </a:r>
            <a:endParaRPr/>
          </a:p>
        </p:txBody>
      </p:sp>
      <p:sp>
        <p:nvSpPr>
          <p:cNvPr id="416" name="Google Shape;416;p28"/>
          <p:cNvSpPr txBox="1"/>
          <p:nvPr/>
        </p:nvSpPr>
        <p:spPr>
          <a:xfrm>
            <a:off x="3810000" y="2819400"/>
            <a:ext cx="1793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sng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  <a:endParaRPr/>
          </a:p>
        </p:txBody>
      </p:sp>
      <p:cxnSp>
        <p:nvCxnSpPr>
          <p:cNvPr id="417" name="Google Shape;417;p28"/>
          <p:cNvCxnSpPr/>
          <p:nvPr/>
        </p:nvCxnSpPr>
        <p:spPr>
          <a:xfrm>
            <a:off x="304800" y="290512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18" name="Google Shape;418;p28"/>
          <p:cNvCxnSpPr/>
          <p:nvPr/>
        </p:nvCxnSpPr>
        <p:spPr>
          <a:xfrm>
            <a:off x="8839200" y="304800"/>
            <a:ext cx="0" cy="2438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19" name="Google Shape;419;p28"/>
          <p:cNvCxnSpPr/>
          <p:nvPr/>
        </p:nvCxnSpPr>
        <p:spPr>
          <a:xfrm>
            <a:off x="304800" y="2722562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20" name="Google Shape;420;p28"/>
          <p:cNvCxnSpPr/>
          <p:nvPr/>
        </p:nvCxnSpPr>
        <p:spPr>
          <a:xfrm>
            <a:off x="304800" y="292100"/>
            <a:ext cx="0" cy="24511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421" name="Google Shape;421;p28"/>
          <p:cNvGrpSpPr/>
          <p:nvPr/>
        </p:nvGrpSpPr>
        <p:grpSpPr>
          <a:xfrm>
            <a:off x="457200" y="762000"/>
            <a:ext cx="8229600" cy="1917700"/>
            <a:chOff x="281" y="384"/>
            <a:chExt cx="5184" cy="1208"/>
          </a:xfrm>
        </p:grpSpPr>
        <p:sp>
          <p:nvSpPr>
            <p:cNvPr id="422" name="Google Shape;422;p28"/>
            <p:cNvSpPr txBox="1"/>
            <p:nvPr/>
          </p:nvSpPr>
          <p:spPr>
            <a:xfrm>
              <a:off x="281" y="384"/>
              <a:ext cx="5184" cy="12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Times New Roman"/>
                <a:buNone/>
              </a:pPr>
              <a:r>
                <a:rPr lang="en-US" sz="2400" b="0" i="0" u="none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 wave pulse moving to the right along the </a:t>
              </a:r>
              <a:r>
                <a:rPr lang="en-US" sz="2400" b="0" i="1" u="none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 </a:t>
              </a:r>
              <a:r>
                <a:rPr lang="en-US" sz="2400" b="0" i="0" u="none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axis is represented</a:t>
              </a:r>
              <a:endParaRPr/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Times New Roman"/>
                <a:buNone/>
              </a:pPr>
              <a:r>
                <a:rPr lang="en-US" sz="2400" b="0" i="0" u="none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by the wave function</a:t>
              </a:r>
              <a:endParaRPr/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endParaRPr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Times New Roman"/>
                <a:buNone/>
              </a:pPr>
              <a:r>
                <a:rPr lang="en-US" sz="2400" b="0" i="0" u="none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where </a:t>
              </a:r>
              <a:r>
                <a:rPr lang="en-US" sz="2400" b="0" i="1" u="none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 </a:t>
              </a:r>
              <a:r>
                <a:rPr lang="en-US" sz="2400" b="0" i="0" u="none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and </a:t>
              </a:r>
              <a:r>
                <a:rPr lang="en-US" sz="2400" b="0" i="1" u="none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 </a:t>
              </a:r>
              <a:r>
                <a:rPr lang="en-US" sz="2400" b="0" i="0" u="none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are measured in centimeters and </a:t>
              </a:r>
              <a:r>
                <a:rPr lang="en-US" sz="2400" b="0" i="1" u="none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 </a:t>
              </a:r>
              <a:r>
                <a:rPr lang="en-US" sz="2400" b="0" i="0" u="none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is measured</a:t>
              </a:r>
              <a:endParaRPr/>
            </a:p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2400"/>
                <a:buFont typeface="Times New Roman"/>
                <a:buNone/>
              </a:pPr>
              <a:r>
                <a:rPr lang="en-US" sz="2400" b="0" i="0" u="none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 seconds. Plot the wave function at </a:t>
              </a:r>
              <a:r>
                <a:rPr lang="en-US" sz="2400" b="0" i="1" u="none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lang="en-US" sz="2400" b="0" i="0" u="none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0 and </a:t>
              </a:r>
              <a:r>
                <a:rPr lang="en-US" sz="2400" b="0" i="1" u="none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lang="en-US" sz="2400" b="0" i="0" u="none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1.0 s</a:t>
              </a:r>
              <a:endParaRPr/>
            </a:p>
          </p:txBody>
        </p:sp>
        <p:pic>
          <p:nvPicPr>
            <p:cNvPr id="423" name="Google Shape;423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16" y="576"/>
              <a:ext cx="1680" cy="4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4" name="Google Shape;424;p28"/>
          <p:cNvSpPr txBox="1"/>
          <p:nvPr/>
        </p:nvSpPr>
        <p:spPr>
          <a:xfrm>
            <a:off x="381000" y="3444875"/>
            <a:ext cx="205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∙ At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1.0 s :</a:t>
            </a:r>
            <a:endParaRPr/>
          </a:p>
        </p:txBody>
      </p:sp>
      <p:pic>
        <p:nvPicPr>
          <p:cNvPr id="425" name="Google Shape;42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0" y="3352800"/>
            <a:ext cx="2822575" cy="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67000" y="4191000"/>
            <a:ext cx="3886200" cy="2166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C1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9"/>
          <p:cNvSpPr txBox="1"/>
          <p:nvPr/>
        </p:nvSpPr>
        <p:spPr>
          <a:xfrm>
            <a:off x="152400" y="228600"/>
            <a:ext cx="4876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Tahoma"/>
              <a:buNone/>
            </a:pPr>
            <a:r>
              <a:rPr lang="en-US" sz="2400" b="1" i="1" u="none">
                <a:solidFill>
                  <a:srgbClr val="A50021"/>
                </a:solidFill>
                <a:latin typeface="Tahoma"/>
                <a:ea typeface="Tahoma"/>
                <a:cs typeface="Tahoma"/>
                <a:sym typeface="Tahoma"/>
              </a:rPr>
              <a:t>f. Representations of Waves</a:t>
            </a:r>
            <a:endParaRPr/>
          </a:p>
        </p:txBody>
      </p:sp>
      <p:sp>
        <p:nvSpPr>
          <p:cNvPr id="432" name="Google Shape;432;p29"/>
          <p:cNvSpPr txBox="1"/>
          <p:nvPr/>
        </p:nvSpPr>
        <p:spPr>
          <a:xfrm>
            <a:off x="304800" y="838200"/>
            <a:ext cx="69342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Char char="•"/>
            </a:pPr>
            <a:r>
              <a:rPr lang="en-US" sz="2400" b="1" i="1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Wave fronts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are the concentric arcs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distance between successive wave fronts is the wavelength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Char char="•"/>
            </a:pPr>
            <a:r>
              <a:rPr lang="en-US" sz="2400" b="1" i="1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Rays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are the radial lines pointing out from the source and perpendicular to the wave fronts</a:t>
            </a:r>
            <a:endParaRPr/>
          </a:p>
        </p:txBody>
      </p:sp>
      <p:graphicFrame>
        <p:nvGraphicFramePr>
          <p:cNvPr id="433" name="Google Shape;433;p29"/>
          <p:cNvGraphicFramePr/>
          <p:nvPr/>
        </p:nvGraphicFramePr>
        <p:xfrm>
          <a:off x="7315200" y="228600"/>
          <a:ext cx="1455737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455737" imgH="2514600" progId="MSPhotoEd.3">
                  <p:embed/>
                </p:oleObj>
              </mc:Choice>
              <mc:Fallback>
                <p:oleObj r:id="rId3" imgW="1455737" imgH="2514600" progId="MSPhotoEd.3">
                  <p:embed/>
                  <p:pic>
                    <p:nvPicPr>
                      <p:cNvPr id="433" name="Google Shape;433;p29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7315200" y="228600"/>
                        <a:ext cx="1455737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4" name="Google Shape;434;p29"/>
          <p:cNvSpPr txBox="1"/>
          <p:nvPr/>
        </p:nvSpPr>
        <p:spPr>
          <a:xfrm>
            <a:off x="304800" y="2895600"/>
            <a:ext cx="6858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spherical wave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propagates radially outward from the oscillating sphere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The energy propagates equally in all directions</a:t>
            </a:r>
            <a:endParaRPr/>
          </a:p>
        </p:txBody>
      </p:sp>
      <p:graphicFrame>
        <p:nvGraphicFramePr>
          <p:cNvPr id="435" name="Google Shape;435;p29"/>
          <p:cNvGraphicFramePr/>
          <p:nvPr/>
        </p:nvGraphicFramePr>
        <p:xfrm>
          <a:off x="7239000" y="2667000"/>
          <a:ext cx="1509712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509712" imgH="2057400" progId="MSPhotoEd.3">
                  <p:embed/>
                </p:oleObj>
              </mc:Choice>
              <mc:Fallback>
                <p:oleObj r:id="rId5" imgW="1509712" imgH="2057400" progId="MSPhotoEd.3">
                  <p:embed/>
                  <p:pic>
                    <p:nvPicPr>
                      <p:cNvPr id="435" name="Google Shape;435;p2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7239000" y="2667000"/>
                        <a:ext cx="1509712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6" name="Google Shape;436;p29"/>
          <p:cNvSpPr txBox="1"/>
          <p:nvPr/>
        </p:nvSpPr>
        <p:spPr>
          <a:xfrm>
            <a:off x="304800" y="4267200"/>
            <a:ext cx="678497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Far away from the source, the wave fronts are nearly </a:t>
            </a: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parallel planes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The rays are nearly parallel lines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A small segment of the wave front is approximately a </a:t>
            </a: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plane wave</a:t>
            </a:r>
            <a:endParaRPr/>
          </a:p>
        </p:txBody>
      </p:sp>
      <p:graphicFrame>
        <p:nvGraphicFramePr>
          <p:cNvPr id="437" name="Google Shape;437;p29"/>
          <p:cNvGraphicFramePr/>
          <p:nvPr/>
        </p:nvGraphicFramePr>
        <p:xfrm>
          <a:off x="7162800" y="4724400"/>
          <a:ext cx="1620837" cy="186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620837" imgH="1865312" progId="MSPhotoEd.3">
                  <p:embed/>
                </p:oleObj>
              </mc:Choice>
              <mc:Fallback>
                <p:oleObj r:id="rId7" imgW="1620837" imgH="1865312" progId="MSPhotoEd.3">
                  <p:embed/>
                  <p:pic>
                    <p:nvPicPr>
                      <p:cNvPr id="437" name="Google Shape;437;p29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/>
                      <a:stretch/>
                    </p:blipFill>
                    <p:spPr>
                      <a:xfrm>
                        <a:off x="7162800" y="4724400"/>
                        <a:ext cx="1620837" cy="186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F8E"/>
            </a:gs>
            <a:gs pos="50000">
              <a:srgbClr val="001A6C"/>
            </a:gs>
            <a:gs pos="100000">
              <a:srgbClr val="002F8E"/>
            </a:gs>
          </a:gsLst>
          <a:lin ang="135000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/>
          <p:nvPr/>
        </p:nvSpPr>
        <p:spPr>
          <a:xfrm>
            <a:off x="609600" y="533400"/>
            <a:ext cx="8027987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609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 :</a:t>
            </a:r>
            <a:r>
              <a:rPr lang="en-US" sz="28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609600" marR="0" lvl="0" indent="-609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Halliday D., Resnick R. and Walker, J. (2005), Fundamentals of Physics, Extended seventh edition. John Willey and Sons, Inc.</a:t>
            </a:r>
            <a:endParaRPr/>
          </a:p>
          <a:p>
            <a:pPr marL="609600" marR="0" lvl="0" indent="-609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Alonso M. and Finn E.J. (1992). Physics, Addison-Wesley Publishing Company</a:t>
            </a:r>
            <a:endParaRPr/>
          </a:p>
          <a:p>
            <a:pPr marL="609600" marR="0" lvl="0" indent="-609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Hecht, E. (2000). Physics. Calculus, Second Edition. Brooks/Cole.</a:t>
            </a:r>
            <a:endParaRPr/>
          </a:p>
          <a:p>
            <a:pPr marL="609600" marR="0" lvl="0" indent="-609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Faughn/Serway (2006), Serway’s College Physics, Brooks/Cole.</a:t>
            </a:r>
            <a:endParaRPr/>
          </a:p>
          <a:p>
            <a:pPr marL="609600" marR="0" lvl="0" indent="-609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Roger Muncaster (1994), A-Level Physics, Stanley Thornes.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C1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"/>
          <p:cNvSpPr txBox="1"/>
          <p:nvPr/>
        </p:nvSpPr>
        <p:spPr>
          <a:xfrm>
            <a:off x="544512" y="152400"/>
            <a:ext cx="6008687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Times New Roman"/>
              <a:buNone/>
            </a:pPr>
            <a:r>
              <a:rPr lang="en-US" sz="3200" b="1" i="0" u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Superposition and Interference</a:t>
            </a:r>
            <a:r>
              <a:rPr lang="en-US" sz="3200" b="0" i="0" u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sp>
        <p:nvSpPr>
          <p:cNvPr id="443" name="Google Shape;443;p30"/>
          <p:cNvSpPr txBox="1"/>
          <p:nvPr/>
        </p:nvSpPr>
        <p:spPr>
          <a:xfrm>
            <a:off x="533400" y="635000"/>
            <a:ext cx="662305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None/>
            </a:pPr>
            <a:r>
              <a:rPr lang="en-US" sz="2800" b="1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</a:t>
            </a:r>
            <a:r>
              <a:rPr lang="en-US" sz="28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Superposition principle for linear waves</a:t>
            </a:r>
            <a:endParaRPr/>
          </a:p>
        </p:txBody>
      </p:sp>
      <p:sp>
        <p:nvSpPr>
          <p:cNvPr id="444" name="Google Shape;444;p30"/>
          <p:cNvSpPr txBox="1"/>
          <p:nvPr/>
        </p:nvSpPr>
        <p:spPr>
          <a:xfrm>
            <a:off x="457200" y="1089025"/>
            <a:ext cx="8305800" cy="118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“If two or more traveling waves are moving through a medium, the </a:t>
            </a: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resultant wave function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 any point is the </a:t>
            </a: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algebraic sum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wave functions of the individual waves.”</a:t>
            </a:r>
            <a:endParaRPr/>
          </a:p>
        </p:txBody>
      </p:sp>
      <p:pic>
        <p:nvPicPr>
          <p:cNvPr id="445" name="Google Shape;44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6925" y="2384425"/>
            <a:ext cx="1724025" cy="4508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46" name="Google Shape;44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0" y="3375025"/>
            <a:ext cx="1636712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0"/>
          <p:cNvSpPr txBox="1"/>
          <p:nvPr/>
        </p:nvSpPr>
        <p:spPr>
          <a:xfrm>
            <a:off x="457200" y="28416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∙ </a:t>
            </a:r>
            <a:r>
              <a:rPr lang="en-US" sz="2400" b="1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Constructive interference</a:t>
            </a:r>
            <a:endParaRPr/>
          </a:p>
        </p:txBody>
      </p:sp>
      <p:pic>
        <p:nvPicPr>
          <p:cNvPr id="448" name="Google Shape;448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3375025"/>
            <a:ext cx="1658937" cy="27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0"/>
          <p:cNvSpPr txBox="1"/>
          <p:nvPr/>
        </p:nvSpPr>
        <p:spPr>
          <a:xfrm>
            <a:off x="4648200" y="28416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∙ </a:t>
            </a:r>
            <a:r>
              <a:rPr lang="en-US" sz="2400" b="1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Destructive interference</a:t>
            </a:r>
            <a:endParaRPr/>
          </a:p>
        </p:txBody>
      </p:sp>
      <p:pic>
        <p:nvPicPr>
          <p:cNvPr id="450" name="Google Shape;450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33975" y="3384550"/>
            <a:ext cx="1373187" cy="29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1800" y="3375025"/>
            <a:ext cx="1401762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C1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1"/>
          <p:cNvSpPr txBox="1"/>
          <p:nvPr/>
        </p:nvSpPr>
        <p:spPr>
          <a:xfrm>
            <a:off x="533400" y="304800"/>
            <a:ext cx="84343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None/>
            </a:pPr>
            <a:r>
              <a:rPr lang="en-US" sz="2800" b="1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</a:t>
            </a:r>
            <a:r>
              <a:rPr lang="en-US" sz="28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Superposition and Interference of Sinusoidal Waves</a:t>
            </a:r>
            <a:endParaRPr/>
          </a:p>
        </p:txBody>
      </p:sp>
      <p:pic>
        <p:nvPicPr>
          <p:cNvPr id="457" name="Google Shape;45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487" y="990600"/>
            <a:ext cx="2611437" cy="4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487" y="1524000"/>
            <a:ext cx="2587625" cy="4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2400" y="4089400"/>
            <a:ext cx="1417637" cy="4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84500" y="4083050"/>
            <a:ext cx="4681537" cy="42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47987" y="4552950"/>
            <a:ext cx="4703762" cy="4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21000" y="5035550"/>
            <a:ext cx="37592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3087" y="2057400"/>
            <a:ext cx="4256087" cy="4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1"/>
          <p:cNvSpPr txBox="1"/>
          <p:nvPr/>
        </p:nvSpPr>
        <p:spPr>
          <a:xfrm>
            <a:off x="4330700" y="3098800"/>
            <a:ext cx="2324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difference</a:t>
            </a:r>
            <a:endParaRPr/>
          </a:p>
        </p:txBody>
      </p:sp>
      <p:pic>
        <p:nvPicPr>
          <p:cNvPr id="465" name="Google Shape;465;p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03387" y="3175000"/>
            <a:ext cx="2643187" cy="4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6900" y="2514600"/>
            <a:ext cx="3062287" cy="473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31"/>
          <p:cNvGrpSpPr/>
          <p:nvPr/>
        </p:nvGrpSpPr>
        <p:grpSpPr>
          <a:xfrm>
            <a:off x="5181600" y="762000"/>
            <a:ext cx="3267075" cy="2241550"/>
            <a:chOff x="1009" y="1632"/>
            <a:chExt cx="2287" cy="1568"/>
          </a:xfrm>
        </p:grpSpPr>
        <p:cxnSp>
          <p:nvCxnSpPr>
            <p:cNvPr id="468" name="Google Shape;468;p31"/>
            <p:cNvCxnSpPr/>
            <p:nvPr/>
          </p:nvCxnSpPr>
          <p:spPr>
            <a:xfrm rot="10800000" flipH="1">
              <a:off x="1200" y="1920"/>
              <a:ext cx="1824" cy="96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69" name="Google Shape;469;p31"/>
            <p:cNvCxnSpPr/>
            <p:nvPr/>
          </p:nvCxnSpPr>
          <p:spPr>
            <a:xfrm rot="10800000" flipH="1">
              <a:off x="2230" y="1942"/>
              <a:ext cx="768" cy="912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470" name="Google Shape;470;p31"/>
            <p:cNvSpPr txBox="1"/>
            <p:nvPr/>
          </p:nvSpPr>
          <p:spPr>
            <a:xfrm>
              <a:off x="1009" y="2880"/>
              <a:ext cx="319" cy="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lang="en-US"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lang="en-US" sz="2400" b="0" i="0" u="none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471" name="Google Shape;471;p31"/>
            <p:cNvSpPr txBox="1"/>
            <p:nvPr/>
          </p:nvSpPr>
          <p:spPr>
            <a:xfrm>
              <a:off x="2112" y="2880"/>
              <a:ext cx="319" cy="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lang="en-US"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lang="en-US" sz="2400" b="0" i="0" u="none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sp>
          <p:nvSpPr>
            <p:cNvPr id="472" name="Google Shape;472;p31"/>
            <p:cNvSpPr txBox="1"/>
            <p:nvPr/>
          </p:nvSpPr>
          <p:spPr>
            <a:xfrm>
              <a:off x="2977" y="1632"/>
              <a:ext cx="319" cy="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lang="en-US"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/>
            </a:p>
          </p:txBody>
        </p:sp>
        <p:sp>
          <p:nvSpPr>
            <p:cNvPr id="473" name="Google Shape;473;p31"/>
            <p:cNvSpPr txBox="1"/>
            <p:nvPr/>
          </p:nvSpPr>
          <p:spPr>
            <a:xfrm>
              <a:off x="2641" y="2304"/>
              <a:ext cx="306" cy="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lang="en-US"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en-US" sz="2400" b="0" i="0" u="none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sp>
          <p:nvSpPr>
            <p:cNvPr id="474" name="Google Shape;474;p31"/>
            <p:cNvSpPr txBox="1"/>
            <p:nvPr/>
          </p:nvSpPr>
          <p:spPr>
            <a:xfrm>
              <a:off x="1873" y="2112"/>
              <a:ext cx="306" cy="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lang="en-US"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en-US" sz="2400" b="0" i="0" u="none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200" y="1888"/>
              <a:ext cx="1776" cy="992"/>
            </a:xfrm>
            <a:custGeom>
              <a:avLst/>
              <a:gdLst/>
              <a:ahLst/>
              <a:cxnLst/>
              <a:rect l="l" t="t" r="r" b="b"/>
              <a:pathLst>
                <a:path w="1776" h="992" extrusionOk="0">
                  <a:moveTo>
                    <a:pt x="0" y="992"/>
                  </a:moveTo>
                  <a:cubicBezTo>
                    <a:pt x="8" y="908"/>
                    <a:pt x="16" y="824"/>
                    <a:pt x="96" y="800"/>
                  </a:cubicBezTo>
                  <a:cubicBezTo>
                    <a:pt x="176" y="776"/>
                    <a:pt x="376" y="896"/>
                    <a:pt x="480" y="848"/>
                  </a:cubicBezTo>
                  <a:cubicBezTo>
                    <a:pt x="584" y="800"/>
                    <a:pt x="616" y="568"/>
                    <a:pt x="720" y="512"/>
                  </a:cubicBezTo>
                  <a:cubicBezTo>
                    <a:pt x="824" y="456"/>
                    <a:pt x="1016" y="560"/>
                    <a:pt x="1104" y="512"/>
                  </a:cubicBezTo>
                  <a:cubicBezTo>
                    <a:pt x="1192" y="464"/>
                    <a:pt x="1176" y="272"/>
                    <a:pt x="1248" y="224"/>
                  </a:cubicBezTo>
                  <a:cubicBezTo>
                    <a:pt x="1320" y="176"/>
                    <a:pt x="1472" y="256"/>
                    <a:pt x="1536" y="224"/>
                  </a:cubicBezTo>
                  <a:cubicBezTo>
                    <a:pt x="1600" y="192"/>
                    <a:pt x="1592" y="64"/>
                    <a:pt x="1632" y="32"/>
                  </a:cubicBezTo>
                  <a:cubicBezTo>
                    <a:pt x="1672" y="0"/>
                    <a:pt x="1752" y="32"/>
                    <a:pt x="1776" y="3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192" y="2016"/>
              <a:ext cx="736" cy="888"/>
            </a:xfrm>
            <a:custGeom>
              <a:avLst/>
              <a:gdLst/>
              <a:ahLst/>
              <a:cxnLst/>
              <a:rect l="l" t="t" r="r" b="b"/>
              <a:pathLst>
                <a:path w="736" h="888" extrusionOk="0">
                  <a:moveTo>
                    <a:pt x="16" y="816"/>
                  </a:moveTo>
                  <a:cubicBezTo>
                    <a:pt x="8" y="740"/>
                    <a:pt x="0" y="664"/>
                    <a:pt x="16" y="672"/>
                  </a:cubicBezTo>
                  <a:cubicBezTo>
                    <a:pt x="32" y="680"/>
                    <a:pt x="88" y="888"/>
                    <a:pt x="112" y="864"/>
                  </a:cubicBezTo>
                  <a:cubicBezTo>
                    <a:pt x="136" y="840"/>
                    <a:pt x="136" y="560"/>
                    <a:pt x="160" y="528"/>
                  </a:cubicBezTo>
                  <a:cubicBezTo>
                    <a:pt x="184" y="496"/>
                    <a:pt x="232" y="696"/>
                    <a:pt x="256" y="672"/>
                  </a:cubicBezTo>
                  <a:cubicBezTo>
                    <a:pt x="280" y="648"/>
                    <a:pt x="280" y="416"/>
                    <a:pt x="304" y="384"/>
                  </a:cubicBezTo>
                  <a:cubicBezTo>
                    <a:pt x="328" y="352"/>
                    <a:pt x="376" y="504"/>
                    <a:pt x="400" y="480"/>
                  </a:cubicBezTo>
                  <a:cubicBezTo>
                    <a:pt x="424" y="456"/>
                    <a:pt x="424" y="264"/>
                    <a:pt x="448" y="240"/>
                  </a:cubicBezTo>
                  <a:cubicBezTo>
                    <a:pt x="472" y="216"/>
                    <a:pt x="528" y="352"/>
                    <a:pt x="544" y="336"/>
                  </a:cubicBezTo>
                  <a:cubicBezTo>
                    <a:pt x="560" y="320"/>
                    <a:pt x="528" y="168"/>
                    <a:pt x="544" y="144"/>
                  </a:cubicBezTo>
                  <a:cubicBezTo>
                    <a:pt x="560" y="120"/>
                    <a:pt x="624" y="208"/>
                    <a:pt x="640" y="192"/>
                  </a:cubicBezTo>
                  <a:cubicBezTo>
                    <a:pt x="656" y="176"/>
                    <a:pt x="632" y="64"/>
                    <a:pt x="640" y="48"/>
                  </a:cubicBezTo>
                  <a:cubicBezTo>
                    <a:pt x="648" y="32"/>
                    <a:pt x="672" y="104"/>
                    <a:pt x="688" y="96"/>
                  </a:cubicBezTo>
                  <a:cubicBezTo>
                    <a:pt x="704" y="88"/>
                    <a:pt x="728" y="16"/>
                    <a:pt x="736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477" name="Google Shape;477;p31"/>
          <p:cNvSpPr txBox="1"/>
          <p:nvPr/>
        </p:nvSpPr>
        <p:spPr>
          <a:xfrm>
            <a:off x="304800" y="5807075"/>
            <a:ext cx="85344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sng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:</a:t>
            </a: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amplitude of the resultant wave is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2</a:t>
            </a:r>
            <a:r>
              <a:rPr lang="en-US" sz="2400" b="1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⏐cos(φ/2)⏐, and its phase is φ/2 (+π)</a:t>
            </a:r>
            <a:endParaRPr/>
          </a:p>
        </p:txBody>
      </p:sp>
      <p:sp>
        <p:nvSpPr>
          <p:cNvPr id="478" name="Google Shape;478;p31"/>
          <p:cNvSpPr txBox="1"/>
          <p:nvPr/>
        </p:nvSpPr>
        <p:spPr>
          <a:xfrm>
            <a:off x="3962400" y="3505200"/>
            <a:ext cx="217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Path difference</a:t>
            </a:r>
            <a:endParaRPr/>
          </a:p>
        </p:txBody>
      </p:sp>
      <p:pic>
        <p:nvPicPr>
          <p:cNvPr id="479" name="Google Shape;479;p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286000" y="3556000"/>
            <a:ext cx="1519237" cy="4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C1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76200"/>
            <a:ext cx="5176837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2"/>
          <p:cNvSpPr txBox="1"/>
          <p:nvPr/>
        </p:nvSpPr>
        <p:spPr>
          <a:xfrm>
            <a:off x="304800" y="838200"/>
            <a:ext cx="85344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sng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:</a:t>
            </a: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amplitude of the resultant wave is 2</a:t>
            </a:r>
            <a:r>
              <a:rPr lang="en-US" sz="2400" b="1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cos(φ/2),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its phase is φ/2</a:t>
            </a:r>
            <a:endParaRPr/>
          </a:p>
        </p:txBody>
      </p:sp>
      <p:pic>
        <p:nvPicPr>
          <p:cNvPr id="486" name="Google Shape;48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" y="1785937"/>
            <a:ext cx="1044575" cy="3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2"/>
          <p:cNvSpPr txBox="1"/>
          <p:nvPr/>
        </p:nvSpPr>
        <p:spPr>
          <a:xfrm>
            <a:off x="2657475" y="1752600"/>
            <a:ext cx="55943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amplitude of the resultant wave is 2</a:t>
            </a:r>
            <a:r>
              <a:rPr lang="en-US" sz="2400" b="1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/>
          </a:p>
        </p:txBody>
      </p:sp>
      <p:cxnSp>
        <p:nvCxnSpPr>
          <p:cNvPr id="488" name="Google Shape;488;p32"/>
          <p:cNvCxnSpPr/>
          <p:nvPr/>
        </p:nvCxnSpPr>
        <p:spPr>
          <a:xfrm>
            <a:off x="2111375" y="1998662"/>
            <a:ext cx="4572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489" name="Google Shape;489;p32"/>
          <p:cNvSpPr txBox="1"/>
          <p:nvPr/>
        </p:nvSpPr>
        <p:spPr>
          <a:xfrm>
            <a:off x="2679700" y="2166937"/>
            <a:ext cx="36258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b="1" i="0" u="none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constructive interference</a:t>
            </a: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pic>
        <p:nvPicPr>
          <p:cNvPr id="490" name="Google Shape;49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3875" y="2776537"/>
            <a:ext cx="1641475" cy="3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2"/>
          <p:cNvSpPr txBox="1"/>
          <p:nvPr/>
        </p:nvSpPr>
        <p:spPr>
          <a:xfrm>
            <a:off x="2997200" y="2743200"/>
            <a:ext cx="53911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amplitude of the resultant wave is 0</a:t>
            </a:r>
            <a:endParaRPr/>
          </a:p>
        </p:txBody>
      </p:sp>
      <p:cxnSp>
        <p:nvCxnSpPr>
          <p:cNvPr id="492" name="Google Shape;492;p32"/>
          <p:cNvCxnSpPr/>
          <p:nvPr/>
        </p:nvCxnSpPr>
        <p:spPr>
          <a:xfrm>
            <a:off x="2451100" y="2989262"/>
            <a:ext cx="4572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493" name="Google Shape;493;p32"/>
          <p:cNvSpPr txBox="1"/>
          <p:nvPr/>
        </p:nvSpPr>
        <p:spPr>
          <a:xfrm>
            <a:off x="3016250" y="3157537"/>
            <a:ext cx="34734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b="1" i="0" u="none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destructive interference</a:t>
            </a: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494" name="Google Shape;494;p32"/>
          <p:cNvSpPr txBox="1"/>
          <p:nvPr/>
        </p:nvSpPr>
        <p:spPr>
          <a:xfrm>
            <a:off x="622300" y="3614737"/>
            <a:ext cx="51689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terms of path difference : </a:t>
            </a:r>
            <a:r>
              <a:rPr lang="en-US" sz="2400" b="1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en-US" sz="2400" b="1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400" b="1" i="0" u="none" baseline="-250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28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US" sz="2400" b="1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400" b="1" i="0" u="none" baseline="-250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pic>
        <p:nvPicPr>
          <p:cNvPr id="495" name="Google Shape;495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51287" y="4287837"/>
            <a:ext cx="1893887" cy="3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2"/>
          <p:cNvSpPr txBox="1"/>
          <p:nvPr/>
        </p:nvSpPr>
        <p:spPr>
          <a:xfrm>
            <a:off x="241300" y="4211637"/>
            <a:ext cx="36861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Constructive interference</a:t>
            </a: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0" u="none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</p:txBody>
      </p:sp>
      <p:pic>
        <p:nvPicPr>
          <p:cNvPr id="497" name="Google Shape;497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43600" y="4140200"/>
            <a:ext cx="1620837" cy="71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43800" y="4262437"/>
            <a:ext cx="1295400" cy="46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35400" y="5118100"/>
            <a:ext cx="2490787" cy="3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2"/>
          <p:cNvSpPr txBox="1"/>
          <p:nvPr/>
        </p:nvSpPr>
        <p:spPr>
          <a:xfrm>
            <a:off x="254000" y="5041900"/>
            <a:ext cx="34988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Destructive interference</a:t>
            </a: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0" u="none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</p:txBody>
      </p:sp>
      <p:pic>
        <p:nvPicPr>
          <p:cNvPr id="501" name="Google Shape;501;p3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67475" y="4953000"/>
            <a:ext cx="2219325" cy="71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86200" y="5694362"/>
            <a:ext cx="1979612" cy="86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C1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3"/>
          <p:cNvSpPr txBox="1"/>
          <p:nvPr/>
        </p:nvSpPr>
        <p:spPr>
          <a:xfrm>
            <a:off x="482600" y="177800"/>
            <a:ext cx="19526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7</a:t>
            </a:r>
            <a:endParaRPr/>
          </a:p>
        </p:txBody>
      </p:sp>
      <p:sp>
        <p:nvSpPr>
          <p:cNvPr id="508" name="Google Shape;508;p33"/>
          <p:cNvSpPr txBox="1"/>
          <p:nvPr/>
        </p:nvSpPr>
        <p:spPr>
          <a:xfrm>
            <a:off x="1676400" y="2971800"/>
            <a:ext cx="1793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sng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  <a:endParaRPr/>
          </a:p>
        </p:txBody>
      </p:sp>
      <p:cxnSp>
        <p:nvCxnSpPr>
          <p:cNvPr id="509" name="Google Shape;509;p33"/>
          <p:cNvCxnSpPr/>
          <p:nvPr/>
        </p:nvCxnSpPr>
        <p:spPr>
          <a:xfrm>
            <a:off x="304800" y="15240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10" name="Google Shape;510;p33"/>
          <p:cNvCxnSpPr/>
          <p:nvPr/>
        </p:nvCxnSpPr>
        <p:spPr>
          <a:xfrm>
            <a:off x="8839200" y="101600"/>
            <a:ext cx="0" cy="2819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11" name="Google Shape;511;p33"/>
          <p:cNvCxnSpPr/>
          <p:nvPr/>
        </p:nvCxnSpPr>
        <p:spPr>
          <a:xfrm>
            <a:off x="304800" y="289560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12" name="Google Shape;512;p33"/>
          <p:cNvCxnSpPr/>
          <p:nvPr/>
        </p:nvCxnSpPr>
        <p:spPr>
          <a:xfrm>
            <a:off x="336550" y="176212"/>
            <a:ext cx="0" cy="27432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513" name="Google Shape;513;p33"/>
          <p:cNvSpPr txBox="1"/>
          <p:nvPr/>
        </p:nvSpPr>
        <p:spPr>
          <a:xfrm>
            <a:off x="381000" y="163512"/>
            <a:ext cx="8305800" cy="264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  A pair of speakers placed 3.00 m apart are driven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the same oscillator. A listener is originally at point </a:t>
            </a:r>
            <a:r>
              <a:rPr lang="en-US" sz="2400" b="0" i="1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which is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located 8.00 m from the center of the line connecting the two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speakers. 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99"/>
              </a:buClr>
              <a:buSzPts val="2400"/>
              <a:buFont typeface="Times New Roman"/>
              <a:buNone/>
            </a:pPr>
            <a:r>
              <a:rPr lang="en-US" sz="2400" b="1" i="0" u="none" dirty="0">
                <a:solidFill>
                  <a:srgbClr val="FF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</a:t>
            </a:r>
            <a:r>
              <a:rPr lang="en-US" sz="24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listener then walks to point </a:t>
            </a:r>
            <a:r>
              <a:rPr lang="en-US" sz="2400" b="0" i="1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which is a perpendicular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distance 0.350 m from </a:t>
            </a:r>
            <a:r>
              <a:rPr lang="en-US" sz="2400" b="0" i="1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before reaching the </a:t>
            </a:r>
            <a:r>
              <a:rPr lang="en-US" sz="2400" b="0" i="1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minimum 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sound intensity. What is the frequency of the oscillator?</a:t>
            </a:r>
            <a:endParaRPr dirty="0"/>
          </a:p>
        </p:txBody>
      </p:sp>
      <p:pic>
        <p:nvPicPr>
          <p:cNvPr id="514" name="Google Shape;51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00" y="3048000"/>
            <a:ext cx="4264025" cy="14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3733800"/>
            <a:ext cx="41052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0" y="4343400"/>
            <a:ext cx="4181475" cy="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000" y="4889500"/>
            <a:ext cx="4106862" cy="3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3"/>
          <p:cNvSpPr txBox="1"/>
          <p:nvPr/>
        </p:nvSpPr>
        <p:spPr>
          <a:xfrm>
            <a:off x="381000" y="5254625"/>
            <a:ext cx="31178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first minimum : </a:t>
            </a:r>
            <a:endParaRPr/>
          </a:p>
        </p:txBody>
      </p:sp>
      <p:pic>
        <p:nvPicPr>
          <p:cNvPr id="519" name="Google Shape;519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67087" y="5330825"/>
            <a:ext cx="1738312" cy="4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14925" y="5330825"/>
            <a:ext cx="1416050" cy="3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14600" y="5635625"/>
            <a:ext cx="4267200" cy="108426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3"/>
          <p:cNvSpPr txBox="1"/>
          <p:nvPr/>
        </p:nvSpPr>
        <p:spPr>
          <a:xfrm>
            <a:off x="457200" y="3200400"/>
            <a:ext cx="4127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C1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4"/>
          <p:cNvSpPr txBox="1"/>
          <p:nvPr/>
        </p:nvSpPr>
        <p:spPr>
          <a:xfrm>
            <a:off x="482600" y="177800"/>
            <a:ext cx="19526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7</a:t>
            </a:r>
            <a:endParaRPr/>
          </a:p>
        </p:txBody>
      </p:sp>
      <p:sp>
        <p:nvSpPr>
          <p:cNvPr id="528" name="Google Shape;528;p34"/>
          <p:cNvSpPr txBox="1"/>
          <p:nvPr/>
        </p:nvSpPr>
        <p:spPr>
          <a:xfrm>
            <a:off x="1676400" y="2971800"/>
            <a:ext cx="1793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sng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  <a:endParaRPr/>
          </a:p>
        </p:txBody>
      </p:sp>
      <p:cxnSp>
        <p:nvCxnSpPr>
          <p:cNvPr id="529" name="Google Shape;529;p34"/>
          <p:cNvCxnSpPr/>
          <p:nvPr/>
        </p:nvCxnSpPr>
        <p:spPr>
          <a:xfrm>
            <a:off x="304800" y="15240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30" name="Google Shape;530;p34"/>
          <p:cNvCxnSpPr/>
          <p:nvPr/>
        </p:nvCxnSpPr>
        <p:spPr>
          <a:xfrm>
            <a:off x="8839200" y="101600"/>
            <a:ext cx="0" cy="2819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31" name="Google Shape;531;p34"/>
          <p:cNvCxnSpPr/>
          <p:nvPr/>
        </p:nvCxnSpPr>
        <p:spPr>
          <a:xfrm>
            <a:off x="304800" y="289560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32" name="Google Shape;532;p34"/>
          <p:cNvCxnSpPr/>
          <p:nvPr/>
        </p:nvCxnSpPr>
        <p:spPr>
          <a:xfrm>
            <a:off x="336550" y="176212"/>
            <a:ext cx="0" cy="27432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533" name="Google Shape;533;p34"/>
          <p:cNvSpPr txBox="1"/>
          <p:nvPr/>
        </p:nvSpPr>
        <p:spPr>
          <a:xfrm>
            <a:off x="381000" y="163512"/>
            <a:ext cx="8305800" cy="264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  A pair of speakers placed 3.00 m apart are driven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the same oscillator. A listener is originally at point </a:t>
            </a:r>
            <a:r>
              <a:rPr lang="en-US" sz="2400" b="0" i="1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which is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located 8.00 m from the center of the line connecting the two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speakers. 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99"/>
              </a:buClr>
              <a:buSzPts val="2400"/>
              <a:buFont typeface="Times New Roman"/>
              <a:buNone/>
            </a:pPr>
            <a:r>
              <a:rPr lang="en-US" sz="2400" b="1" i="0" u="none" dirty="0">
                <a:solidFill>
                  <a:srgbClr val="FF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</a:t>
            </a:r>
            <a:r>
              <a:rPr lang="en-US" sz="24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oscillator frequency is adjusted such that the first location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which a listener hears no sound is at a distance of 0.75 m from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1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what is the new frequency?</a:t>
            </a:r>
            <a:endParaRPr dirty="0"/>
          </a:p>
        </p:txBody>
      </p:sp>
      <p:pic>
        <p:nvPicPr>
          <p:cNvPr id="534" name="Google Shape;53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00" y="3048000"/>
            <a:ext cx="4264025" cy="1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4"/>
          <p:cNvSpPr txBox="1"/>
          <p:nvPr/>
        </p:nvSpPr>
        <p:spPr>
          <a:xfrm>
            <a:off x="627062" y="3505200"/>
            <a:ext cx="4127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</a:t>
            </a:r>
            <a:endParaRPr/>
          </a:p>
        </p:txBody>
      </p:sp>
      <p:pic>
        <p:nvPicPr>
          <p:cNvPr id="536" name="Google Shape;536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8812" y="3962400"/>
            <a:ext cx="2160587" cy="7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C1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5"/>
          <p:cNvSpPr txBox="1"/>
          <p:nvPr/>
        </p:nvSpPr>
        <p:spPr>
          <a:xfrm>
            <a:off x="457200" y="228600"/>
            <a:ext cx="19526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8</a:t>
            </a:r>
            <a:endParaRPr/>
          </a:p>
        </p:txBody>
      </p:sp>
      <p:sp>
        <p:nvSpPr>
          <p:cNvPr id="542" name="Google Shape;542;p35"/>
          <p:cNvSpPr txBox="1"/>
          <p:nvPr/>
        </p:nvSpPr>
        <p:spPr>
          <a:xfrm>
            <a:off x="1676400" y="2971800"/>
            <a:ext cx="1793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sng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  <a:endParaRPr/>
          </a:p>
        </p:txBody>
      </p:sp>
      <p:cxnSp>
        <p:nvCxnSpPr>
          <p:cNvPr id="543" name="Google Shape;543;p35"/>
          <p:cNvCxnSpPr/>
          <p:nvPr/>
        </p:nvCxnSpPr>
        <p:spPr>
          <a:xfrm>
            <a:off x="304800" y="15240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44" name="Google Shape;544;p35"/>
          <p:cNvCxnSpPr/>
          <p:nvPr/>
        </p:nvCxnSpPr>
        <p:spPr>
          <a:xfrm>
            <a:off x="8839200" y="101600"/>
            <a:ext cx="0" cy="2819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45" name="Google Shape;545;p35"/>
          <p:cNvCxnSpPr/>
          <p:nvPr/>
        </p:nvCxnSpPr>
        <p:spPr>
          <a:xfrm>
            <a:off x="304800" y="289560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46" name="Google Shape;546;p35"/>
          <p:cNvCxnSpPr/>
          <p:nvPr/>
        </p:nvCxnSpPr>
        <p:spPr>
          <a:xfrm>
            <a:off x="336550" y="176212"/>
            <a:ext cx="0" cy="27432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547" name="Google Shape;547;p35"/>
          <p:cNvSpPr txBox="1"/>
          <p:nvPr/>
        </p:nvSpPr>
        <p:spPr>
          <a:xfrm>
            <a:off x="381000" y="228600"/>
            <a:ext cx="8305800" cy="264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 	   Two small loudspeakers, A and B, are driven by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same amplifier and emit pure sinusoidal waves in phase. If the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speed of sound is 350 m/s, 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99"/>
              </a:buClr>
              <a:buSzPts val="2400"/>
              <a:buFont typeface="Times New Roman"/>
              <a:buNone/>
            </a:pPr>
            <a:r>
              <a:rPr lang="en-US" sz="2400" b="1" i="0" u="none" dirty="0">
                <a:solidFill>
                  <a:srgbClr val="FF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what frequencies does constructive interference occur at point P? 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99"/>
              </a:buClr>
              <a:buSzPts val="2400"/>
              <a:buFont typeface="Times New Roman"/>
              <a:buNone/>
            </a:pPr>
            <a:r>
              <a:rPr lang="en-US" sz="2400" b="1" i="0" u="none" dirty="0">
                <a:solidFill>
                  <a:srgbClr val="FF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what frequencies does destructive interference occur at point P?</a:t>
            </a:r>
            <a:r>
              <a:rPr lang="en-US" sz="24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pic>
        <p:nvPicPr>
          <p:cNvPr id="548" name="Google Shape;54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9200" y="2971800"/>
            <a:ext cx="3819525" cy="18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" y="4953000"/>
            <a:ext cx="74295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5"/>
          <p:cNvSpPr/>
          <p:nvPr/>
        </p:nvSpPr>
        <p:spPr>
          <a:xfrm>
            <a:off x="533400" y="4953000"/>
            <a:ext cx="1447800" cy="30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C1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5400" y="2514600"/>
            <a:ext cx="3819525" cy="18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4114800"/>
            <a:ext cx="7381875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6"/>
          <p:cNvSpPr txBox="1"/>
          <p:nvPr/>
        </p:nvSpPr>
        <p:spPr>
          <a:xfrm>
            <a:off x="457200" y="228600"/>
            <a:ext cx="19526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8</a:t>
            </a:r>
            <a:endParaRPr/>
          </a:p>
        </p:txBody>
      </p:sp>
      <p:sp>
        <p:nvSpPr>
          <p:cNvPr id="558" name="Google Shape;558;p36"/>
          <p:cNvSpPr txBox="1"/>
          <p:nvPr/>
        </p:nvSpPr>
        <p:spPr>
          <a:xfrm>
            <a:off x="1676400" y="2971800"/>
            <a:ext cx="1793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sng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  <a:endParaRPr/>
          </a:p>
        </p:txBody>
      </p:sp>
      <p:cxnSp>
        <p:nvCxnSpPr>
          <p:cNvPr id="559" name="Google Shape;559;p36"/>
          <p:cNvCxnSpPr/>
          <p:nvPr/>
        </p:nvCxnSpPr>
        <p:spPr>
          <a:xfrm>
            <a:off x="304800" y="15240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60" name="Google Shape;560;p36"/>
          <p:cNvCxnSpPr/>
          <p:nvPr/>
        </p:nvCxnSpPr>
        <p:spPr>
          <a:xfrm>
            <a:off x="8839200" y="101600"/>
            <a:ext cx="0" cy="2819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61" name="Google Shape;561;p36"/>
          <p:cNvCxnSpPr/>
          <p:nvPr/>
        </p:nvCxnSpPr>
        <p:spPr>
          <a:xfrm>
            <a:off x="304800" y="289560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62" name="Google Shape;562;p36"/>
          <p:cNvCxnSpPr/>
          <p:nvPr/>
        </p:nvCxnSpPr>
        <p:spPr>
          <a:xfrm>
            <a:off x="336550" y="176212"/>
            <a:ext cx="0" cy="27432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563" name="Google Shape;563;p36"/>
          <p:cNvSpPr txBox="1"/>
          <p:nvPr/>
        </p:nvSpPr>
        <p:spPr>
          <a:xfrm>
            <a:off x="381000" y="228600"/>
            <a:ext cx="8305800" cy="264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 	   Two small loudspeakers, A and B, are driven by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same amplifier and emit pure sinusoidal waves in phase. If the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speed of sound is 350 m/s, 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FF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what frequencies does constructive interference occur at point P? 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FF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what frequencies does destructive interference occur at point P?</a:t>
            </a:r>
            <a:r>
              <a:rPr lang="en-US" sz="24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C1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5400" y="2514600"/>
            <a:ext cx="3819525" cy="18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4267200"/>
            <a:ext cx="74676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7"/>
          <p:cNvSpPr txBox="1"/>
          <p:nvPr/>
        </p:nvSpPr>
        <p:spPr>
          <a:xfrm>
            <a:off x="457200" y="228600"/>
            <a:ext cx="19526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8</a:t>
            </a:r>
            <a:endParaRPr/>
          </a:p>
        </p:txBody>
      </p:sp>
      <p:sp>
        <p:nvSpPr>
          <p:cNvPr id="571" name="Google Shape;571;p37"/>
          <p:cNvSpPr txBox="1"/>
          <p:nvPr/>
        </p:nvSpPr>
        <p:spPr>
          <a:xfrm>
            <a:off x="1676400" y="2971800"/>
            <a:ext cx="1793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sng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  <a:endParaRPr/>
          </a:p>
        </p:txBody>
      </p:sp>
      <p:cxnSp>
        <p:nvCxnSpPr>
          <p:cNvPr id="572" name="Google Shape;572;p37"/>
          <p:cNvCxnSpPr/>
          <p:nvPr/>
        </p:nvCxnSpPr>
        <p:spPr>
          <a:xfrm>
            <a:off x="304800" y="15240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73" name="Google Shape;573;p37"/>
          <p:cNvCxnSpPr/>
          <p:nvPr/>
        </p:nvCxnSpPr>
        <p:spPr>
          <a:xfrm>
            <a:off x="8839200" y="101600"/>
            <a:ext cx="0" cy="2819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74" name="Google Shape;574;p37"/>
          <p:cNvCxnSpPr/>
          <p:nvPr/>
        </p:nvCxnSpPr>
        <p:spPr>
          <a:xfrm>
            <a:off x="304800" y="289560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75" name="Google Shape;575;p37"/>
          <p:cNvCxnSpPr/>
          <p:nvPr/>
        </p:nvCxnSpPr>
        <p:spPr>
          <a:xfrm>
            <a:off x="336550" y="176212"/>
            <a:ext cx="0" cy="27432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576" name="Google Shape;576;p37"/>
          <p:cNvSpPr txBox="1"/>
          <p:nvPr/>
        </p:nvSpPr>
        <p:spPr>
          <a:xfrm>
            <a:off x="381000" y="228600"/>
            <a:ext cx="8305800" cy="264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 	   Two small loudspeakers, A and B, are driven by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same amplifier and emit pure sinusoidal waves in phase. If the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speed of sound is 350 m/s, 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FF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what frequencies does constructive interference occur at point P? 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FF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what frequencies does destructive interference occur at point P?</a:t>
            </a:r>
            <a:r>
              <a:rPr lang="en-US" sz="24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C1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8"/>
          <p:cNvSpPr txBox="1"/>
          <p:nvPr/>
        </p:nvSpPr>
        <p:spPr>
          <a:xfrm>
            <a:off x="419100" y="228600"/>
            <a:ext cx="19526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9</a:t>
            </a:r>
            <a:endParaRPr/>
          </a:p>
        </p:txBody>
      </p:sp>
      <p:sp>
        <p:nvSpPr>
          <p:cNvPr id="582" name="Google Shape;582;p38"/>
          <p:cNvSpPr txBox="1"/>
          <p:nvPr/>
        </p:nvSpPr>
        <p:spPr>
          <a:xfrm>
            <a:off x="2971800" y="2895600"/>
            <a:ext cx="1793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sng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  <a:endParaRPr/>
          </a:p>
        </p:txBody>
      </p:sp>
      <p:cxnSp>
        <p:nvCxnSpPr>
          <p:cNvPr id="583" name="Google Shape;583;p38"/>
          <p:cNvCxnSpPr/>
          <p:nvPr/>
        </p:nvCxnSpPr>
        <p:spPr>
          <a:xfrm>
            <a:off x="304800" y="15240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84" name="Google Shape;584;p38"/>
          <p:cNvCxnSpPr/>
          <p:nvPr/>
        </p:nvCxnSpPr>
        <p:spPr>
          <a:xfrm>
            <a:off x="8839200" y="101600"/>
            <a:ext cx="0" cy="2819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85" name="Google Shape;585;p38"/>
          <p:cNvCxnSpPr/>
          <p:nvPr/>
        </p:nvCxnSpPr>
        <p:spPr>
          <a:xfrm>
            <a:off x="304800" y="289560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86" name="Google Shape;586;p38"/>
          <p:cNvCxnSpPr/>
          <p:nvPr/>
        </p:nvCxnSpPr>
        <p:spPr>
          <a:xfrm>
            <a:off x="336550" y="176212"/>
            <a:ext cx="0" cy="27432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587" name="Google Shape;587;p38"/>
          <p:cNvSpPr txBox="1"/>
          <p:nvPr/>
        </p:nvSpPr>
        <p:spPr>
          <a:xfrm>
            <a:off x="381000" y="228600"/>
            <a:ext cx="8458200" cy="264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  	 Two identical loudspeakers are located at points A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B, 2.00 m apart. The loudspeakers are driven by the same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amplifier and produce sound waves with a frequency of 784 Hz.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the speed of sound in air to be 344 m/s. A small microphone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moved out from point B along a line perpendicular to the line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connecting A and B (line BC).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99"/>
              </a:buClr>
              <a:buSzPts val="2400"/>
              <a:buFont typeface="Times New Roman"/>
              <a:buNone/>
            </a:pPr>
            <a:r>
              <a:rPr lang="en-US" sz="2400" b="1" i="0" u="none" dirty="0">
                <a:solidFill>
                  <a:srgbClr val="FF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 what distances from B will there be destructive interference? </a:t>
            </a:r>
            <a:endParaRPr dirty="0"/>
          </a:p>
        </p:txBody>
      </p:sp>
      <p:pic>
        <p:nvPicPr>
          <p:cNvPr id="588" name="Google Shape;58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0" y="2971800"/>
            <a:ext cx="2324100" cy="188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3359150"/>
            <a:ext cx="2479675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" y="3892550"/>
            <a:ext cx="19050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200" y="4718050"/>
            <a:ext cx="6346825" cy="53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7200" y="5251450"/>
            <a:ext cx="6053137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7200" y="5822950"/>
            <a:ext cx="2971800" cy="5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8"/>
          <p:cNvSpPr txBox="1"/>
          <p:nvPr/>
        </p:nvSpPr>
        <p:spPr>
          <a:xfrm>
            <a:off x="3505200" y="5867400"/>
            <a:ext cx="5273675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(These are the only allowable values of 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give positive solutions for 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C1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 txBox="1"/>
          <p:nvPr/>
        </p:nvSpPr>
        <p:spPr>
          <a:xfrm>
            <a:off x="419100" y="228600"/>
            <a:ext cx="19526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9</a:t>
            </a:r>
            <a:endParaRPr/>
          </a:p>
        </p:txBody>
      </p:sp>
      <p:cxnSp>
        <p:nvCxnSpPr>
          <p:cNvPr id="600" name="Google Shape;600;p39"/>
          <p:cNvCxnSpPr/>
          <p:nvPr/>
        </p:nvCxnSpPr>
        <p:spPr>
          <a:xfrm>
            <a:off x="304800" y="88900"/>
            <a:ext cx="86106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01" name="Google Shape;601;p39"/>
          <p:cNvCxnSpPr/>
          <p:nvPr/>
        </p:nvCxnSpPr>
        <p:spPr>
          <a:xfrm>
            <a:off x="8953500" y="63500"/>
            <a:ext cx="0" cy="32131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02" name="Google Shape;602;p39"/>
          <p:cNvCxnSpPr/>
          <p:nvPr/>
        </p:nvCxnSpPr>
        <p:spPr>
          <a:xfrm>
            <a:off x="304800" y="3238500"/>
            <a:ext cx="86868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03" name="Google Shape;603;p39"/>
          <p:cNvCxnSpPr/>
          <p:nvPr/>
        </p:nvCxnSpPr>
        <p:spPr>
          <a:xfrm>
            <a:off x="304800" y="63500"/>
            <a:ext cx="0" cy="31369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604" name="Google Shape;604;p39"/>
          <p:cNvSpPr txBox="1"/>
          <p:nvPr/>
        </p:nvSpPr>
        <p:spPr>
          <a:xfrm>
            <a:off x="482600" y="190500"/>
            <a:ext cx="8610600" cy="301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  	 Two identical loudspeakers are located at points A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B, 2.00 m apart. The loudspeakers are driven by the same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amplifier and produce sound waves with a frequency of 784 Hz.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the speed of sound in air to be 344 m/s. A small microphone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moved out from point B along a line perpendicular to the line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connecting A and B (line BC).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99"/>
              </a:buClr>
              <a:buSzPts val="2400"/>
              <a:buFont typeface="Times New Roman"/>
              <a:buNone/>
            </a:pPr>
            <a:r>
              <a:rPr lang="en-US" sz="2400" b="1" i="0" u="none" dirty="0">
                <a:solidFill>
                  <a:srgbClr val="FF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 what distances from B will there be constructive </a:t>
            </a:r>
            <a:r>
              <a:rPr lang="en-US" sz="2400" b="0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interfer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ence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</a:t>
            </a:r>
            <a:endParaRPr dirty="0"/>
          </a:p>
        </p:txBody>
      </p:sp>
      <p:pic>
        <p:nvPicPr>
          <p:cNvPr id="605" name="Google Shape;60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0" y="2971800"/>
            <a:ext cx="2324100" cy="188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6" name="Google Shape;606;p39"/>
          <p:cNvGrpSpPr/>
          <p:nvPr/>
        </p:nvGrpSpPr>
        <p:grpSpPr>
          <a:xfrm>
            <a:off x="228600" y="5029200"/>
            <a:ext cx="8739187" cy="381000"/>
            <a:chOff x="192" y="3168"/>
            <a:chExt cx="5505" cy="240"/>
          </a:xfrm>
        </p:grpSpPr>
        <p:pic>
          <p:nvPicPr>
            <p:cNvPr id="607" name="Google Shape;607;p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2" y="3168"/>
              <a:ext cx="4893" cy="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0" y="3168"/>
              <a:ext cx="617" cy="2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9" name="Google Shape;609;p39"/>
          <p:cNvSpPr txBox="1"/>
          <p:nvPr/>
        </p:nvSpPr>
        <p:spPr>
          <a:xfrm>
            <a:off x="228600" y="4495800"/>
            <a:ext cx="55721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FF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F8E"/>
            </a:gs>
            <a:gs pos="50000">
              <a:srgbClr val="001A6C"/>
            </a:gs>
            <a:gs pos="100000">
              <a:srgbClr val="002F8E"/>
            </a:gs>
          </a:gsLst>
          <a:lin ang="13500000" scaled="0"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 txBox="1"/>
          <p:nvPr/>
        </p:nvSpPr>
        <p:spPr>
          <a:xfrm>
            <a:off x="827087" y="1371600"/>
            <a:ext cx="7924800" cy="47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Times New Roman"/>
              <a:buNone/>
            </a:pPr>
            <a:r>
              <a:rPr lang="en-US" sz="3200" b="0" i="1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http://ocw.mit.edu/OcwWeb/Physics/index.htm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lang="en-US" sz="3200" b="0" i="1" u="sng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http://www.opensourcephysics.org/index.html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lang="en-US" sz="3200" b="0" i="1" u="sng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http://hyperphysics.phy-astr.gsu.edu/hbase/HFrame.html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lang="en-US" sz="3200" b="0" i="1" u="sng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http://www.practicalphysics.org/go/Default.html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lang="en-US" sz="3200" b="0" i="1" u="sng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http://www.msm.cam.ac.uk/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Times New Roman"/>
              <a:buNone/>
            </a:pPr>
            <a:r>
              <a:rPr lang="en-US" sz="3200" b="0" i="1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http://www.iop.org/index.html</a:t>
            </a:r>
            <a:endParaRPr/>
          </a:p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Times New Roman"/>
              <a:buNone/>
            </a:pPr>
            <a:r>
              <a:rPr lang="en-US" sz="3200" b="0" i="1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Times New Roman"/>
              <a:buNone/>
            </a:pPr>
            <a:r>
              <a:rPr lang="en-US" sz="3200" b="0" i="1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Times New Roman"/>
              <a:buNone/>
            </a:pPr>
            <a:r>
              <a:rPr lang="en-US" sz="3200" b="0" i="1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C1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0"/>
          <p:cNvSpPr txBox="1"/>
          <p:nvPr/>
        </p:nvSpPr>
        <p:spPr>
          <a:xfrm>
            <a:off x="419100" y="228600"/>
            <a:ext cx="19526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9</a:t>
            </a:r>
            <a:endParaRPr/>
          </a:p>
        </p:txBody>
      </p:sp>
      <p:cxnSp>
        <p:nvCxnSpPr>
          <p:cNvPr id="615" name="Google Shape;615;p40"/>
          <p:cNvCxnSpPr/>
          <p:nvPr/>
        </p:nvCxnSpPr>
        <p:spPr>
          <a:xfrm>
            <a:off x="304800" y="88900"/>
            <a:ext cx="86106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16" name="Google Shape;616;p40"/>
          <p:cNvCxnSpPr/>
          <p:nvPr/>
        </p:nvCxnSpPr>
        <p:spPr>
          <a:xfrm>
            <a:off x="8940800" y="50800"/>
            <a:ext cx="0" cy="36068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17" name="Google Shape;617;p40"/>
          <p:cNvCxnSpPr/>
          <p:nvPr/>
        </p:nvCxnSpPr>
        <p:spPr>
          <a:xfrm>
            <a:off x="292100" y="3657600"/>
            <a:ext cx="86868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18" name="Google Shape;618;p40"/>
          <p:cNvCxnSpPr/>
          <p:nvPr/>
        </p:nvCxnSpPr>
        <p:spPr>
          <a:xfrm>
            <a:off x="304800" y="76200"/>
            <a:ext cx="0" cy="3581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619" name="Google Shape;619;p40"/>
          <p:cNvSpPr txBox="1"/>
          <p:nvPr/>
        </p:nvSpPr>
        <p:spPr>
          <a:xfrm>
            <a:off x="419100" y="228600"/>
            <a:ext cx="861060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  	 Two identical loudspeakers are located at points A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B, 2.00 m apart. The loudspeakers are driven by the same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amplifier and produce sound waves with a frequency of 784 Hz.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the speed of sound in air to be 344 m/s. A small microphone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moved out from point B along a line perpendicular to the line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connecting A and B (line BC).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99"/>
              </a:buClr>
              <a:buSzPts val="2400"/>
              <a:buFont typeface="Times New Roman"/>
              <a:buNone/>
            </a:pPr>
            <a:r>
              <a:rPr lang="en-US" sz="2400" b="1" i="0" u="none" dirty="0">
                <a:solidFill>
                  <a:srgbClr val="FF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(c)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If the frequency is made low enough, there will be no positions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along the line BC at which destructive interference occurs. How low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the frequency be for this to be the case? </a:t>
            </a:r>
            <a:endParaRPr dirty="0"/>
          </a:p>
        </p:txBody>
      </p:sp>
      <p:pic>
        <p:nvPicPr>
          <p:cNvPr id="620" name="Google Shape;62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7500" y="3375025"/>
            <a:ext cx="2324100" cy="18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40"/>
          <p:cNvSpPr txBox="1"/>
          <p:nvPr/>
        </p:nvSpPr>
        <p:spPr>
          <a:xfrm>
            <a:off x="304800" y="3810000"/>
            <a:ext cx="6172200" cy="228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FF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(c)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If 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 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=λ /2, there will be destructive interference at speaker 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If  λ /2 &gt; 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path difference can never be as large as λ /2. (This is also obtained from the above expression for 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with 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0 and β = 1/2). The minimum frequency is then 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v/ 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=(344 m s)/(4.0 m)=86 Hz.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1"/>
          <p:cNvSpPr txBox="1"/>
          <p:nvPr/>
        </p:nvSpPr>
        <p:spPr>
          <a:xfrm>
            <a:off x="533400" y="1066800"/>
            <a:ext cx="78295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these two waves traveling in two opposite directions:</a:t>
            </a:r>
            <a:endParaRPr/>
          </a:p>
        </p:txBody>
      </p:sp>
      <p:pic>
        <p:nvPicPr>
          <p:cNvPr id="627" name="Google Shape;62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524000"/>
            <a:ext cx="2590800" cy="41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6200" y="1511300"/>
            <a:ext cx="2590800" cy="439737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1"/>
          <p:cNvSpPr txBox="1"/>
          <p:nvPr/>
        </p:nvSpPr>
        <p:spPr>
          <a:xfrm>
            <a:off x="517525" y="1828800"/>
            <a:ext cx="293211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combined wave is</a:t>
            </a:r>
            <a:endParaRPr/>
          </a:p>
        </p:txBody>
      </p:sp>
      <p:pic>
        <p:nvPicPr>
          <p:cNvPr id="630" name="Google Shape;63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9950" y="2244725"/>
            <a:ext cx="1492250" cy="4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2200" y="2286000"/>
            <a:ext cx="4398962" cy="4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0612" y="2701925"/>
            <a:ext cx="2806700" cy="4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41"/>
          <p:cNvSpPr txBox="1"/>
          <p:nvPr/>
        </p:nvSpPr>
        <p:spPr>
          <a:xfrm>
            <a:off x="593725" y="3082925"/>
            <a:ext cx="337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∙ The amplitude is zero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  <a:endParaRPr/>
          </a:p>
        </p:txBody>
      </p:sp>
      <p:pic>
        <p:nvPicPr>
          <p:cNvPr id="634" name="Google Shape;634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33800" y="3135312"/>
            <a:ext cx="1536700" cy="4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34000" y="3135312"/>
            <a:ext cx="482600" cy="33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91200" y="3135312"/>
            <a:ext cx="12255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41"/>
          <p:cNvSpPr txBox="1"/>
          <p:nvPr/>
        </p:nvSpPr>
        <p:spPr>
          <a:xfrm>
            <a:off x="381000" y="3505200"/>
            <a:ext cx="31257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the wave number :</a:t>
            </a:r>
            <a:endParaRPr/>
          </a:p>
        </p:txBody>
      </p:sp>
      <p:pic>
        <p:nvPicPr>
          <p:cNvPr id="638" name="Google Shape;638;p4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32175" y="3557587"/>
            <a:ext cx="1392237" cy="360362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1"/>
          <p:cNvSpPr txBox="1"/>
          <p:nvPr/>
        </p:nvSpPr>
        <p:spPr>
          <a:xfrm>
            <a:off x="4856162" y="3481387"/>
            <a:ext cx="417671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get the position of the </a:t>
            </a: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nodes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</p:txBody>
      </p:sp>
      <p:pic>
        <p:nvPicPr>
          <p:cNvPr id="640" name="Google Shape;640;p4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89000" y="4038600"/>
            <a:ext cx="1627187" cy="4254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41" name="Google Shape;641;p41"/>
          <p:cNvSpPr txBox="1"/>
          <p:nvPr/>
        </p:nvSpPr>
        <p:spPr>
          <a:xfrm>
            <a:off x="2489200" y="4038600"/>
            <a:ext cx="200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 = 1, 2, 3,…)</a:t>
            </a:r>
            <a:endParaRPr/>
          </a:p>
        </p:txBody>
      </p:sp>
      <p:sp>
        <p:nvSpPr>
          <p:cNvPr id="642" name="Google Shape;642;p41"/>
          <p:cNvSpPr txBox="1"/>
          <p:nvPr/>
        </p:nvSpPr>
        <p:spPr>
          <a:xfrm>
            <a:off x="533400" y="157162"/>
            <a:ext cx="385445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ahoma"/>
              <a:buNone/>
            </a:pPr>
            <a:r>
              <a:rPr lang="en-US" sz="2800" b="1" i="0" u="none" dirty="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4 STANDING WAVES</a:t>
            </a:r>
            <a:endParaRPr dirty="0"/>
          </a:p>
        </p:txBody>
      </p:sp>
      <p:sp>
        <p:nvSpPr>
          <p:cNvPr id="643" name="Google Shape;643;p41"/>
          <p:cNvSpPr txBox="1"/>
          <p:nvPr/>
        </p:nvSpPr>
        <p:spPr>
          <a:xfrm>
            <a:off x="457200" y="4648200"/>
            <a:ext cx="41417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∙ The amplitude is maximum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  <a:endParaRPr/>
          </a:p>
        </p:txBody>
      </p:sp>
      <p:pic>
        <p:nvPicPr>
          <p:cNvPr id="644" name="Google Shape;644;p4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33400" y="5253037"/>
            <a:ext cx="1524000" cy="37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09800" y="5251450"/>
            <a:ext cx="482600" cy="33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801937" y="5089525"/>
            <a:ext cx="1779587" cy="782637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41"/>
          <p:cNvSpPr txBox="1"/>
          <p:nvPr/>
        </p:nvSpPr>
        <p:spPr>
          <a:xfrm>
            <a:off x="533400" y="5781675"/>
            <a:ext cx="48275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get the position of the </a:t>
            </a: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antinodes 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</p:txBody>
      </p:sp>
      <p:pic>
        <p:nvPicPr>
          <p:cNvPr id="648" name="Google Shape;648;p4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257800" y="5710237"/>
            <a:ext cx="2438400" cy="76676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49" name="Google Shape;649;p41"/>
          <p:cNvSpPr txBox="1"/>
          <p:nvPr/>
        </p:nvSpPr>
        <p:spPr>
          <a:xfrm>
            <a:off x="533400" y="677862"/>
            <a:ext cx="41195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4.1 General consideration</a:t>
            </a:r>
            <a:endParaRPr/>
          </a:p>
        </p:txBody>
      </p:sp>
      <p:pic>
        <p:nvPicPr>
          <p:cNvPr id="650" name="Google Shape;650;p4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943600" y="4059237"/>
            <a:ext cx="2971800" cy="14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2"/>
          <p:cNvSpPr txBox="1"/>
          <p:nvPr/>
        </p:nvSpPr>
        <p:spPr>
          <a:xfrm>
            <a:off x="304800" y="381000"/>
            <a:ext cx="84582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2400" b="1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occurs where the two traveling waves have the same magnitude of displacement, but the displacements are in opposite directions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 displacement is zero at that point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distance between two nodes is ½λ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</a:t>
            </a:r>
            <a:r>
              <a:rPr lang="en-US" sz="2400" b="1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antinode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occurs where the standing wave vibrates at maximum amplitude</a:t>
            </a:r>
            <a:endParaRPr/>
          </a:p>
        </p:txBody>
      </p:sp>
      <p:sp>
        <p:nvSpPr>
          <p:cNvPr id="656" name="Google Shape;656;p42"/>
          <p:cNvSpPr txBox="1"/>
          <p:nvPr/>
        </p:nvSpPr>
        <p:spPr>
          <a:xfrm>
            <a:off x="2057400" y="4267200"/>
            <a:ext cx="385762" cy="42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657" name="Google Shape;657;p42"/>
          <p:cNvSpPr txBox="1"/>
          <p:nvPr/>
        </p:nvSpPr>
        <p:spPr>
          <a:xfrm>
            <a:off x="5938837" y="4267200"/>
            <a:ext cx="385762" cy="42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Font typeface="Arial"/>
              <a:buNone/>
            </a:pPr>
            <a:r>
              <a:rPr lang="en-US" sz="2200" b="1" i="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cxnSp>
        <p:nvCxnSpPr>
          <p:cNvPr id="658" name="Google Shape;658;p42"/>
          <p:cNvCxnSpPr/>
          <p:nvPr/>
        </p:nvCxnSpPr>
        <p:spPr>
          <a:xfrm>
            <a:off x="5057775" y="5586412"/>
            <a:ext cx="838200" cy="0"/>
          </a:xfrm>
          <a:prstGeom prst="straightConnector1">
            <a:avLst/>
          </a:prstGeom>
          <a:noFill/>
          <a:ln w="28575" cap="flat" cmpd="sng">
            <a:solidFill>
              <a:srgbClr val="008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659" name="Google Shape;659;p42"/>
          <p:cNvSpPr txBox="1"/>
          <p:nvPr/>
        </p:nvSpPr>
        <p:spPr>
          <a:xfrm>
            <a:off x="5245100" y="5602287"/>
            <a:ext cx="571500" cy="42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2200"/>
              <a:buFont typeface="Arial"/>
              <a:buNone/>
            </a:pPr>
            <a:r>
              <a:rPr lang="en-US" sz="2200" b="1" i="1" u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lang="en-US" sz="2200" b="1" i="0" u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/2</a:t>
            </a:r>
            <a:endParaRPr/>
          </a:p>
        </p:txBody>
      </p:sp>
      <p:cxnSp>
        <p:nvCxnSpPr>
          <p:cNvPr id="660" name="Google Shape;660;p42"/>
          <p:cNvCxnSpPr/>
          <p:nvPr/>
        </p:nvCxnSpPr>
        <p:spPr>
          <a:xfrm>
            <a:off x="4191000" y="5522912"/>
            <a:ext cx="866775" cy="0"/>
          </a:xfrm>
          <a:prstGeom prst="straightConnector1">
            <a:avLst/>
          </a:prstGeom>
          <a:noFill/>
          <a:ln w="28575" cap="flat" cmpd="sng">
            <a:solidFill>
              <a:srgbClr val="008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661" name="Google Shape;661;p42"/>
          <p:cNvSpPr txBox="1"/>
          <p:nvPr/>
        </p:nvSpPr>
        <p:spPr>
          <a:xfrm>
            <a:off x="4305300" y="5564187"/>
            <a:ext cx="571500" cy="42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2200"/>
              <a:buFont typeface="Arial"/>
              <a:buNone/>
            </a:pPr>
            <a:r>
              <a:rPr lang="en-US" sz="2200" b="1" i="1" u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lang="en-US" sz="2200" b="1" i="0" u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/2</a:t>
            </a:r>
            <a:endParaRPr/>
          </a:p>
        </p:txBody>
      </p:sp>
      <p:pic>
        <p:nvPicPr>
          <p:cNvPr id="662" name="Google Shape;66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675" y="4000500"/>
            <a:ext cx="3667125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42"/>
          <p:cNvSpPr txBox="1"/>
          <p:nvPr/>
        </p:nvSpPr>
        <p:spPr>
          <a:xfrm>
            <a:off x="3733800" y="3386137"/>
            <a:ext cx="175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antinode</a:t>
            </a:r>
            <a:endParaRPr/>
          </a:p>
        </p:txBody>
      </p:sp>
      <p:cxnSp>
        <p:nvCxnSpPr>
          <p:cNvPr id="664" name="Google Shape;664;p42"/>
          <p:cNvCxnSpPr/>
          <p:nvPr/>
        </p:nvCxnSpPr>
        <p:spPr>
          <a:xfrm flipH="1">
            <a:off x="2971800" y="3886200"/>
            <a:ext cx="7620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665" name="Google Shape;665;p42"/>
          <p:cNvCxnSpPr/>
          <p:nvPr/>
        </p:nvCxnSpPr>
        <p:spPr>
          <a:xfrm flipH="1">
            <a:off x="3810000" y="3886200"/>
            <a:ext cx="328612" cy="2603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666" name="Google Shape;666;p42"/>
          <p:cNvCxnSpPr/>
          <p:nvPr/>
        </p:nvCxnSpPr>
        <p:spPr>
          <a:xfrm>
            <a:off x="4676775" y="3859212"/>
            <a:ext cx="581025" cy="2651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667" name="Google Shape;667;p42"/>
          <p:cNvCxnSpPr/>
          <p:nvPr/>
        </p:nvCxnSpPr>
        <p:spPr>
          <a:xfrm>
            <a:off x="3333750" y="5589587"/>
            <a:ext cx="866775" cy="0"/>
          </a:xfrm>
          <a:prstGeom prst="straightConnector1">
            <a:avLst/>
          </a:prstGeom>
          <a:noFill/>
          <a:ln w="28575" cap="flat" cmpd="sng">
            <a:solidFill>
              <a:srgbClr val="008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668" name="Google Shape;668;p42"/>
          <p:cNvSpPr txBox="1"/>
          <p:nvPr/>
        </p:nvSpPr>
        <p:spPr>
          <a:xfrm>
            <a:off x="3448050" y="5630862"/>
            <a:ext cx="571500" cy="42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2200"/>
              <a:buFont typeface="Arial"/>
              <a:buNone/>
            </a:pPr>
            <a:r>
              <a:rPr lang="en-US" sz="2200" b="1" i="1" u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lang="en-US" sz="2200" b="1" i="0" u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/2</a:t>
            </a:r>
            <a:endParaRPr/>
          </a:p>
        </p:txBody>
      </p:sp>
      <p:cxnSp>
        <p:nvCxnSpPr>
          <p:cNvPr id="669" name="Google Shape;669;p42"/>
          <p:cNvCxnSpPr/>
          <p:nvPr/>
        </p:nvCxnSpPr>
        <p:spPr>
          <a:xfrm>
            <a:off x="2466975" y="5627687"/>
            <a:ext cx="866775" cy="0"/>
          </a:xfrm>
          <a:prstGeom prst="straightConnector1">
            <a:avLst/>
          </a:prstGeom>
          <a:noFill/>
          <a:ln w="28575" cap="flat" cmpd="sng">
            <a:solidFill>
              <a:srgbClr val="008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670" name="Google Shape;670;p42"/>
          <p:cNvSpPr txBox="1"/>
          <p:nvPr/>
        </p:nvSpPr>
        <p:spPr>
          <a:xfrm>
            <a:off x="2581275" y="5668962"/>
            <a:ext cx="571500" cy="42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2200"/>
              <a:buFont typeface="Arial"/>
              <a:buNone/>
            </a:pPr>
            <a:r>
              <a:rPr lang="en-US" sz="2200" b="1" i="1" u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lang="en-US" sz="2200" b="1" i="0" u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/2</a:t>
            </a:r>
            <a:endParaRPr/>
          </a:p>
        </p:txBody>
      </p:sp>
      <p:cxnSp>
        <p:nvCxnSpPr>
          <p:cNvPr id="671" name="Google Shape;671;p42"/>
          <p:cNvCxnSpPr/>
          <p:nvPr/>
        </p:nvCxnSpPr>
        <p:spPr>
          <a:xfrm>
            <a:off x="5467350" y="3840162"/>
            <a:ext cx="461962" cy="0"/>
          </a:xfrm>
          <a:prstGeom prst="straightConnector1">
            <a:avLst/>
          </a:prstGeom>
          <a:noFill/>
          <a:ln w="28575" cap="flat" cmpd="sng">
            <a:solidFill>
              <a:srgbClr val="008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672" name="Google Shape;672;p42"/>
          <p:cNvSpPr txBox="1"/>
          <p:nvPr/>
        </p:nvSpPr>
        <p:spPr>
          <a:xfrm>
            <a:off x="5381625" y="3352800"/>
            <a:ext cx="571500" cy="42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2200"/>
              <a:buFont typeface="Arial"/>
              <a:buNone/>
            </a:pPr>
            <a:r>
              <a:rPr lang="en-US" sz="2200" b="1" i="1" u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lang="en-US" sz="2200" b="1" i="0" u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/4</a:t>
            </a:r>
            <a:endParaRPr/>
          </a:p>
        </p:txBody>
      </p:sp>
      <p:cxnSp>
        <p:nvCxnSpPr>
          <p:cNvPr id="673" name="Google Shape;673;p42"/>
          <p:cNvCxnSpPr/>
          <p:nvPr/>
        </p:nvCxnSpPr>
        <p:spPr>
          <a:xfrm>
            <a:off x="4343400" y="3887787"/>
            <a:ext cx="152400" cy="2270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674" name="Google Shape;674;p42"/>
          <p:cNvSpPr txBox="1"/>
          <p:nvPr/>
        </p:nvSpPr>
        <p:spPr>
          <a:xfrm>
            <a:off x="3733800" y="5029200"/>
            <a:ext cx="1676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</a:t>
            </a:r>
            <a:endParaRPr/>
          </a:p>
        </p:txBody>
      </p:sp>
      <p:cxnSp>
        <p:nvCxnSpPr>
          <p:cNvPr id="675" name="Google Shape;675;p42"/>
          <p:cNvCxnSpPr/>
          <p:nvPr/>
        </p:nvCxnSpPr>
        <p:spPr>
          <a:xfrm rot="10800000">
            <a:off x="2571750" y="4572000"/>
            <a:ext cx="742950" cy="5572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676" name="Google Shape;676;p42"/>
          <p:cNvCxnSpPr/>
          <p:nvPr/>
        </p:nvCxnSpPr>
        <p:spPr>
          <a:xfrm rot="10800000">
            <a:off x="3365500" y="4552950"/>
            <a:ext cx="225425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677" name="Google Shape;677;p42"/>
          <p:cNvCxnSpPr/>
          <p:nvPr/>
        </p:nvCxnSpPr>
        <p:spPr>
          <a:xfrm rot="10800000" flipH="1">
            <a:off x="4095750" y="4591050"/>
            <a:ext cx="76200" cy="53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678" name="Google Shape;678;p42"/>
          <p:cNvCxnSpPr/>
          <p:nvPr/>
        </p:nvCxnSpPr>
        <p:spPr>
          <a:xfrm rot="10800000" flipH="1">
            <a:off x="4400550" y="4608512"/>
            <a:ext cx="552450" cy="4968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679" name="Google Shape;679;p42"/>
          <p:cNvCxnSpPr/>
          <p:nvPr/>
        </p:nvCxnSpPr>
        <p:spPr>
          <a:xfrm rot="10800000" flipH="1">
            <a:off x="4800600" y="4600575"/>
            <a:ext cx="990600" cy="49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680" name="Google Shape;680;p42"/>
          <p:cNvCxnSpPr/>
          <p:nvPr/>
        </p:nvCxnSpPr>
        <p:spPr>
          <a:xfrm>
            <a:off x="5038725" y="4467225"/>
            <a:ext cx="0" cy="1066800"/>
          </a:xfrm>
          <a:prstGeom prst="straightConnector1">
            <a:avLst/>
          </a:prstGeom>
          <a:noFill/>
          <a:ln w="12700" cap="flat" cmpd="sng">
            <a:solidFill>
              <a:srgbClr val="99009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81" name="Google Shape;681;p42"/>
          <p:cNvCxnSpPr/>
          <p:nvPr/>
        </p:nvCxnSpPr>
        <p:spPr>
          <a:xfrm>
            <a:off x="4171950" y="4467225"/>
            <a:ext cx="0" cy="1066800"/>
          </a:xfrm>
          <a:prstGeom prst="straightConnector1">
            <a:avLst/>
          </a:prstGeom>
          <a:noFill/>
          <a:ln w="12700" cap="flat" cmpd="sng">
            <a:solidFill>
              <a:srgbClr val="99009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82" name="Google Shape;682;p42"/>
          <p:cNvCxnSpPr/>
          <p:nvPr/>
        </p:nvCxnSpPr>
        <p:spPr>
          <a:xfrm>
            <a:off x="3333750" y="4524375"/>
            <a:ext cx="0" cy="1066800"/>
          </a:xfrm>
          <a:prstGeom prst="straightConnector1">
            <a:avLst/>
          </a:prstGeom>
          <a:noFill/>
          <a:ln w="12700" cap="flat" cmpd="sng">
            <a:solidFill>
              <a:srgbClr val="99009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83" name="Google Shape;683;p42"/>
          <p:cNvCxnSpPr/>
          <p:nvPr/>
        </p:nvCxnSpPr>
        <p:spPr>
          <a:xfrm>
            <a:off x="5886450" y="3810000"/>
            <a:ext cx="0" cy="1752600"/>
          </a:xfrm>
          <a:prstGeom prst="straightConnector1">
            <a:avLst/>
          </a:prstGeom>
          <a:noFill/>
          <a:ln w="12700" cap="flat" cmpd="sng">
            <a:solidFill>
              <a:srgbClr val="99009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84" name="Google Shape;684;p42"/>
          <p:cNvCxnSpPr/>
          <p:nvPr/>
        </p:nvCxnSpPr>
        <p:spPr>
          <a:xfrm>
            <a:off x="2466975" y="4476750"/>
            <a:ext cx="0" cy="1162050"/>
          </a:xfrm>
          <a:prstGeom prst="straightConnector1">
            <a:avLst/>
          </a:prstGeom>
          <a:noFill/>
          <a:ln w="12700" cap="flat" cmpd="sng">
            <a:solidFill>
              <a:srgbClr val="990099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85" name="Google Shape;685;p42"/>
          <p:cNvCxnSpPr/>
          <p:nvPr/>
        </p:nvCxnSpPr>
        <p:spPr>
          <a:xfrm>
            <a:off x="5476875" y="3800475"/>
            <a:ext cx="0" cy="685800"/>
          </a:xfrm>
          <a:prstGeom prst="straightConnector1">
            <a:avLst/>
          </a:prstGeom>
          <a:noFill/>
          <a:ln w="12700" cap="flat" cmpd="sng">
            <a:solidFill>
              <a:srgbClr val="990099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3"/>
          <p:cNvSpPr txBox="1"/>
          <p:nvPr/>
        </p:nvSpPr>
        <p:spPr>
          <a:xfrm>
            <a:off x="381000" y="228600"/>
            <a:ext cx="8153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4.2 Standing waves in a string fixed at both ends</a:t>
            </a:r>
            <a:endParaRPr/>
          </a:p>
        </p:txBody>
      </p:sp>
      <p:sp>
        <p:nvSpPr>
          <p:cNvPr id="691" name="Google Shape;691;p43"/>
          <p:cNvSpPr txBox="1"/>
          <p:nvPr/>
        </p:nvSpPr>
        <p:spPr>
          <a:xfrm>
            <a:off x="190500" y="838200"/>
            <a:ext cx="7924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string has a number of natural patterns of oscillation, called 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 modes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wavelengths : </a:t>
            </a:r>
            <a:endParaRPr/>
          </a:p>
        </p:txBody>
      </p:sp>
      <p:pic>
        <p:nvPicPr>
          <p:cNvPr id="692" name="Google Shape;69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0" y="1371600"/>
            <a:ext cx="243840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3"/>
          <p:cNvSpPr txBox="1"/>
          <p:nvPr/>
        </p:nvSpPr>
        <p:spPr>
          <a:xfrm>
            <a:off x="152400" y="3276600"/>
            <a:ext cx="6096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lowest frequency 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400" b="0" i="0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which corresponds to 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 is 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fundamental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  <a:endParaRPr/>
          </a:p>
        </p:txBody>
      </p:sp>
      <p:pic>
        <p:nvPicPr>
          <p:cNvPr id="694" name="Google Shape;694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4200" y="2493962"/>
            <a:ext cx="2819400" cy="782637"/>
          </a:xfrm>
          <a:prstGeom prst="rect">
            <a:avLst/>
          </a:prstGeom>
          <a:noFill/>
          <a:ln w="28575" cap="flat" cmpd="sng">
            <a:solidFill>
              <a:srgbClr val="FF0066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95" name="Google Shape;695;p43"/>
          <p:cNvSpPr txBox="1"/>
          <p:nvPr/>
        </p:nvSpPr>
        <p:spPr>
          <a:xfrm>
            <a:off x="152400" y="1981200"/>
            <a:ext cx="7848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Frequencies of normal modes as functions of wave speed and length of string:</a:t>
            </a:r>
            <a:endParaRPr/>
          </a:p>
        </p:txBody>
      </p:sp>
      <p:pic>
        <p:nvPicPr>
          <p:cNvPr id="696" name="Google Shape;696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7800" y="4143375"/>
            <a:ext cx="1447800" cy="7699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7" name="Google Shape;697;p43"/>
          <p:cNvGraphicFramePr/>
          <p:nvPr/>
        </p:nvGraphicFramePr>
        <p:xfrm>
          <a:off x="6096000" y="2667000"/>
          <a:ext cx="27432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743200" imgH="2057400" progId="PowerPoint.Slide.8">
                  <p:embed/>
                </p:oleObj>
              </mc:Choice>
              <mc:Fallback>
                <p:oleObj r:id="rId6" imgW="2743200" imgH="2057400" progId="PowerPoint.Slide.8">
                  <p:embed/>
                  <p:pic>
                    <p:nvPicPr>
                      <p:cNvPr id="697" name="Google Shape;697;p43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6096000" y="2667000"/>
                        <a:ext cx="27432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8" name="Google Shape;698;p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24200" y="4114800"/>
            <a:ext cx="2057400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43"/>
          <p:cNvSpPr txBox="1"/>
          <p:nvPr/>
        </p:nvSpPr>
        <p:spPr>
          <a:xfrm>
            <a:off x="152400" y="495300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normal modes are called 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harmonics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The fundamental frequency 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400" b="0" i="0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frequency of the 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harmonic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 the frequency 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400" b="0" i="0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400" b="0" i="0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frequency of the 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 harmonic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 and the frequency 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400" b="0" i="0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frequency of the 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 harmonic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4"/>
          <p:cNvSpPr txBox="1"/>
          <p:nvPr/>
        </p:nvSpPr>
        <p:spPr>
          <a:xfrm>
            <a:off x="457200" y="304800"/>
            <a:ext cx="21050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10</a:t>
            </a:r>
            <a:endParaRPr/>
          </a:p>
        </p:txBody>
      </p:sp>
      <p:cxnSp>
        <p:nvCxnSpPr>
          <p:cNvPr id="705" name="Google Shape;705;p44"/>
          <p:cNvCxnSpPr/>
          <p:nvPr/>
        </p:nvCxnSpPr>
        <p:spPr>
          <a:xfrm>
            <a:off x="304800" y="290512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6" name="Google Shape;706;p44"/>
          <p:cNvCxnSpPr/>
          <p:nvPr/>
        </p:nvCxnSpPr>
        <p:spPr>
          <a:xfrm>
            <a:off x="8839200" y="304800"/>
            <a:ext cx="0" cy="2438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7" name="Google Shape;707;p44"/>
          <p:cNvCxnSpPr/>
          <p:nvPr/>
        </p:nvCxnSpPr>
        <p:spPr>
          <a:xfrm>
            <a:off x="304800" y="274320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8" name="Google Shape;708;p44"/>
          <p:cNvCxnSpPr/>
          <p:nvPr/>
        </p:nvCxnSpPr>
        <p:spPr>
          <a:xfrm>
            <a:off x="304800" y="304800"/>
            <a:ext cx="0" cy="2438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09" name="Google Shape;709;p44"/>
          <p:cNvSpPr txBox="1"/>
          <p:nvPr/>
        </p:nvSpPr>
        <p:spPr>
          <a:xfrm>
            <a:off x="457200" y="762000"/>
            <a:ext cx="8458200" cy="1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Middle C on a piano has a fundamental frequency of 262 Hz,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the first A above middle C has a fundamental frequency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440 Hz. 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Calculate the frequencies of the next two harmonics of the C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string.</a:t>
            </a:r>
            <a:endParaRPr dirty="0"/>
          </a:p>
        </p:txBody>
      </p:sp>
      <p:pic>
        <p:nvPicPr>
          <p:cNvPr id="710" name="Google Shape;71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743200"/>
            <a:ext cx="7239000" cy="250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0200" y="3505200"/>
            <a:ext cx="3124200" cy="20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5"/>
          <p:cNvSpPr txBox="1"/>
          <p:nvPr/>
        </p:nvSpPr>
        <p:spPr>
          <a:xfrm>
            <a:off x="457200" y="304800"/>
            <a:ext cx="21050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10</a:t>
            </a:r>
            <a:endParaRPr/>
          </a:p>
        </p:txBody>
      </p:sp>
      <p:cxnSp>
        <p:nvCxnSpPr>
          <p:cNvPr id="717" name="Google Shape;717;p45"/>
          <p:cNvCxnSpPr/>
          <p:nvPr/>
        </p:nvCxnSpPr>
        <p:spPr>
          <a:xfrm>
            <a:off x="304800" y="290512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18" name="Google Shape;718;p45"/>
          <p:cNvCxnSpPr/>
          <p:nvPr/>
        </p:nvCxnSpPr>
        <p:spPr>
          <a:xfrm>
            <a:off x="8839200" y="304800"/>
            <a:ext cx="0" cy="2438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19" name="Google Shape;719;p45"/>
          <p:cNvCxnSpPr/>
          <p:nvPr/>
        </p:nvCxnSpPr>
        <p:spPr>
          <a:xfrm>
            <a:off x="304800" y="274320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20" name="Google Shape;720;p45"/>
          <p:cNvCxnSpPr/>
          <p:nvPr/>
        </p:nvCxnSpPr>
        <p:spPr>
          <a:xfrm>
            <a:off x="304800" y="304800"/>
            <a:ext cx="0" cy="2438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21" name="Google Shape;721;p45"/>
          <p:cNvSpPr txBox="1"/>
          <p:nvPr/>
        </p:nvSpPr>
        <p:spPr>
          <a:xfrm>
            <a:off x="457200" y="762000"/>
            <a:ext cx="8686800" cy="1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Middle C on a piano has a fundamental frequency of 262 Hz,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the first A above middle C has a fundamental frequency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440 Hz. 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1" i="0" u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If the A and C strings have the same linear mass density and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length </a:t>
            </a:r>
            <a:r>
              <a:rPr lang="en-US" sz="2400" b="0" i="1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determine the ratio of tensions in the two strings.</a:t>
            </a:r>
            <a:endParaRPr dirty="0"/>
          </a:p>
        </p:txBody>
      </p:sp>
      <p:pic>
        <p:nvPicPr>
          <p:cNvPr id="722" name="Google Shape;72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429000"/>
            <a:ext cx="6140450" cy="92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4484687"/>
            <a:ext cx="4513262" cy="1687512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45"/>
          <p:cNvSpPr txBox="1"/>
          <p:nvPr/>
        </p:nvSpPr>
        <p:spPr>
          <a:xfrm>
            <a:off x="3429000" y="2743200"/>
            <a:ext cx="1793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None/>
            </a:pPr>
            <a:r>
              <a:rPr lang="en-US" sz="2400" b="1" i="0" u="sng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6"/>
          <p:cNvSpPr txBox="1"/>
          <p:nvPr/>
        </p:nvSpPr>
        <p:spPr>
          <a:xfrm>
            <a:off x="457200" y="304800"/>
            <a:ext cx="21050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11</a:t>
            </a:r>
            <a:endParaRPr/>
          </a:p>
        </p:txBody>
      </p:sp>
      <p:cxnSp>
        <p:nvCxnSpPr>
          <p:cNvPr id="730" name="Google Shape;730;p46"/>
          <p:cNvCxnSpPr/>
          <p:nvPr/>
        </p:nvCxnSpPr>
        <p:spPr>
          <a:xfrm>
            <a:off x="304800" y="290512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31" name="Google Shape;731;p46"/>
          <p:cNvCxnSpPr/>
          <p:nvPr/>
        </p:nvCxnSpPr>
        <p:spPr>
          <a:xfrm>
            <a:off x="8839200" y="304800"/>
            <a:ext cx="0" cy="2438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32" name="Google Shape;732;p46"/>
          <p:cNvCxnSpPr/>
          <p:nvPr/>
        </p:nvCxnSpPr>
        <p:spPr>
          <a:xfrm>
            <a:off x="304800" y="274320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33" name="Google Shape;733;p46"/>
          <p:cNvCxnSpPr/>
          <p:nvPr/>
        </p:nvCxnSpPr>
        <p:spPr>
          <a:xfrm>
            <a:off x="304800" y="304800"/>
            <a:ext cx="0" cy="2438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34" name="Google Shape;734;p46"/>
          <p:cNvSpPr txBox="1"/>
          <p:nvPr/>
        </p:nvSpPr>
        <p:spPr>
          <a:xfrm>
            <a:off x="446087" y="739775"/>
            <a:ext cx="8458200" cy="1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high E string on a guitar measures 64.0 cm in length and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a fundamental frequency of 330 Hz. By pressing down on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at the first fret, the string is shortened so that it plays an F note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has a frequency of 350 Hz. How far is the fret from the neck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 of the string?</a:t>
            </a:r>
            <a:endParaRPr dirty="0"/>
          </a:p>
        </p:txBody>
      </p:sp>
      <p:sp>
        <p:nvSpPr>
          <p:cNvPr id="735" name="Google Shape;735;p46"/>
          <p:cNvSpPr txBox="1"/>
          <p:nvPr/>
        </p:nvSpPr>
        <p:spPr>
          <a:xfrm>
            <a:off x="2286000" y="2743200"/>
            <a:ext cx="1793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  <a:endParaRPr/>
          </a:p>
        </p:txBody>
      </p:sp>
      <p:pic>
        <p:nvPicPr>
          <p:cNvPr id="736" name="Google Shape;73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0" y="2362200"/>
            <a:ext cx="2657475" cy="1754187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6"/>
          <p:cNvSpPr txBox="1"/>
          <p:nvPr/>
        </p:nvSpPr>
        <p:spPr>
          <a:xfrm>
            <a:off x="304800" y="3124200"/>
            <a:ext cx="510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speed of the wave on the string :</a:t>
            </a:r>
            <a:endParaRPr/>
          </a:p>
        </p:txBody>
      </p:sp>
      <p:pic>
        <p:nvPicPr>
          <p:cNvPr id="738" name="Google Shape;738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3581400"/>
            <a:ext cx="5683250" cy="9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46"/>
          <p:cNvSpPr txBox="1"/>
          <p:nvPr/>
        </p:nvSpPr>
        <p:spPr>
          <a:xfrm>
            <a:off x="381000" y="4648200"/>
            <a:ext cx="510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shortened string length :</a:t>
            </a:r>
            <a:endParaRPr/>
          </a:p>
        </p:txBody>
      </p:sp>
      <p:pic>
        <p:nvPicPr>
          <p:cNvPr id="740" name="Google Shape;740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14800" y="4495800"/>
            <a:ext cx="4572000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200" y="5257800"/>
            <a:ext cx="6781800" cy="14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7"/>
          <p:cNvSpPr txBox="1"/>
          <p:nvPr/>
        </p:nvSpPr>
        <p:spPr>
          <a:xfrm>
            <a:off x="292100" y="152400"/>
            <a:ext cx="8153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ahoma"/>
              <a:buNone/>
            </a:pPr>
            <a:r>
              <a:rPr lang="en-US" sz="2800" b="1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4.3 Standing waves in air columns</a:t>
            </a:r>
            <a:endParaRPr/>
          </a:p>
        </p:txBody>
      </p:sp>
      <p:sp>
        <p:nvSpPr>
          <p:cNvPr id="747" name="Google Shape;747;p47"/>
          <p:cNvSpPr txBox="1"/>
          <p:nvPr/>
        </p:nvSpPr>
        <p:spPr>
          <a:xfrm>
            <a:off x="152400" y="762000"/>
            <a:ext cx="853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Char char="•"/>
            </a:pPr>
            <a:r>
              <a:rPr lang="en-US" sz="2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a pipe closed at one end, the </a:t>
            </a:r>
            <a:r>
              <a:rPr lang="en-US" sz="2200" b="1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closed end</a:t>
            </a:r>
            <a:r>
              <a:rPr lang="en-US" sz="2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a displacement </a:t>
            </a:r>
            <a:r>
              <a:rPr lang="en-US" sz="2200" b="1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node</a:t>
            </a:r>
            <a:r>
              <a:rPr lang="en-US" sz="2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because the wall at this end does not allow longitudinal motion of the air molecules</a:t>
            </a:r>
            <a:endParaRPr/>
          </a:p>
        </p:txBody>
      </p:sp>
      <p:sp>
        <p:nvSpPr>
          <p:cNvPr id="748" name="Google Shape;748;p47"/>
          <p:cNvSpPr txBox="1"/>
          <p:nvPr/>
        </p:nvSpPr>
        <p:spPr>
          <a:xfrm>
            <a:off x="152400" y="1905000"/>
            <a:ext cx="8991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ahoma"/>
              <a:buChar char="•"/>
            </a:pPr>
            <a:r>
              <a:rPr lang="en-US" sz="2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</a:t>
            </a:r>
            <a:r>
              <a:rPr lang="en-US" sz="2200" b="1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open end</a:t>
            </a:r>
            <a:r>
              <a:rPr lang="en-US" sz="22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an air column is approximately a displacement </a:t>
            </a:r>
            <a:r>
              <a:rPr lang="en-US" sz="2200" b="1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antinode </a:t>
            </a:r>
            <a:r>
              <a:rPr lang="en-US" sz="2400" b="0" i="0" u="none">
                <a:solidFill>
                  <a:srgbClr val="FF0066"/>
                </a:solidFill>
                <a:latin typeface="Tahoma"/>
                <a:ea typeface="Tahoma"/>
                <a:cs typeface="Tahoma"/>
                <a:sym typeface="Tahoma"/>
              </a:rPr>
              <a:t>(only odd harmonics are present)</a:t>
            </a:r>
            <a:endParaRPr/>
          </a:p>
        </p:txBody>
      </p:sp>
      <p:pic>
        <p:nvPicPr>
          <p:cNvPr id="749" name="Google Shape;74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4524375"/>
            <a:ext cx="4953000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9800" y="2743200"/>
            <a:ext cx="4953000" cy="2074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8"/>
          <p:cNvSpPr txBox="1"/>
          <p:nvPr/>
        </p:nvSpPr>
        <p:spPr>
          <a:xfrm>
            <a:off x="457200" y="304800"/>
            <a:ext cx="21050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12</a:t>
            </a:r>
            <a:endParaRPr/>
          </a:p>
        </p:txBody>
      </p:sp>
      <p:cxnSp>
        <p:nvCxnSpPr>
          <p:cNvPr id="756" name="Google Shape;756;p48"/>
          <p:cNvCxnSpPr/>
          <p:nvPr/>
        </p:nvCxnSpPr>
        <p:spPr>
          <a:xfrm>
            <a:off x="304800" y="290512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57" name="Google Shape;757;p48"/>
          <p:cNvCxnSpPr/>
          <p:nvPr/>
        </p:nvCxnSpPr>
        <p:spPr>
          <a:xfrm>
            <a:off x="8839200" y="304800"/>
            <a:ext cx="0" cy="2438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58" name="Google Shape;758;p48"/>
          <p:cNvCxnSpPr/>
          <p:nvPr/>
        </p:nvCxnSpPr>
        <p:spPr>
          <a:xfrm>
            <a:off x="304800" y="274320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59" name="Google Shape;759;p48"/>
          <p:cNvCxnSpPr/>
          <p:nvPr/>
        </p:nvCxnSpPr>
        <p:spPr>
          <a:xfrm>
            <a:off x="304800" y="304800"/>
            <a:ext cx="0" cy="2438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60" name="Google Shape;760;p48"/>
          <p:cNvSpPr txBox="1"/>
          <p:nvPr/>
        </p:nvSpPr>
        <p:spPr>
          <a:xfrm>
            <a:off x="446087" y="739775"/>
            <a:ext cx="8458200" cy="1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section of drainage culvert 1.23 m in length makes a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howling noise when the wind blows.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Tahoma"/>
              <a:buNone/>
            </a:pPr>
            <a:r>
              <a:rPr lang="en-US" sz="2400" b="1" i="0" u="none" dirty="0">
                <a:solidFill>
                  <a:srgbClr val="FF0066"/>
                </a:solidFill>
                <a:latin typeface="Tahoma"/>
                <a:ea typeface="Tahoma"/>
                <a:cs typeface="Tahoma"/>
                <a:sym typeface="Tahoma"/>
              </a:rPr>
              <a:t>(a)</a:t>
            </a: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Determine the frequencies of the first three harmonics of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culvert if it is open at both ends. Take 343 m/s as the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speed of sound in air.</a:t>
            </a:r>
            <a:endParaRPr dirty="0"/>
          </a:p>
        </p:txBody>
      </p:sp>
      <p:sp>
        <p:nvSpPr>
          <p:cNvPr id="761" name="Google Shape;761;p48"/>
          <p:cNvSpPr txBox="1"/>
          <p:nvPr/>
        </p:nvSpPr>
        <p:spPr>
          <a:xfrm>
            <a:off x="2286000" y="2819400"/>
            <a:ext cx="18176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SOLUTION</a:t>
            </a:r>
            <a:endParaRPr/>
          </a:p>
        </p:txBody>
      </p:sp>
      <p:sp>
        <p:nvSpPr>
          <p:cNvPr id="762" name="Google Shape;762;p48"/>
          <p:cNvSpPr txBox="1"/>
          <p:nvPr/>
        </p:nvSpPr>
        <p:spPr>
          <a:xfrm>
            <a:off x="304800" y="3216275"/>
            <a:ext cx="58674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rgbClr val="FF0066"/>
                </a:solidFill>
                <a:latin typeface="Tahoma"/>
                <a:ea typeface="Tahoma"/>
                <a:cs typeface="Tahoma"/>
                <a:sym typeface="Tahoma"/>
              </a:rPr>
              <a:t>(a)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frequency of the first harmonic of a pipe open at both ends :</a:t>
            </a:r>
            <a:endParaRPr/>
          </a:p>
        </p:txBody>
      </p:sp>
      <p:pic>
        <p:nvPicPr>
          <p:cNvPr id="763" name="Google Shape;76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4600" y="2667000"/>
            <a:ext cx="2400300" cy="18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5400" y="4114800"/>
            <a:ext cx="45720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5400" y="4953000"/>
            <a:ext cx="5334000" cy="658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9"/>
          <p:cNvSpPr txBox="1"/>
          <p:nvPr/>
        </p:nvSpPr>
        <p:spPr>
          <a:xfrm>
            <a:off x="457200" y="304800"/>
            <a:ext cx="21050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12</a:t>
            </a:r>
            <a:endParaRPr/>
          </a:p>
        </p:txBody>
      </p:sp>
      <p:cxnSp>
        <p:nvCxnSpPr>
          <p:cNvPr id="771" name="Google Shape;771;p49"/>
          <p:cNvCxnSpPr/>
          <p:nvPr/>
        </p:nvCxnSpPr>
        <p:spPr>
          <a:xfrm>
            <a:off x="304800" y="290512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72" name="Google Shape;772;p49"/>
          <p:cNvCxnSpPr/>
          <p:nvPr/>
        </p:nvCxnSpPr>
        <p:spPr>
          <a:xfrm>
            <a:off x="8839200" y="304800"/>
            <a:ext cx="0" cy="2438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73" name="Google Shape;773;p49"/>
          <p:cNvCxnSpPr/>
          <p:nvPr/>
        </p:nvCxnSpPr>
        <p:spPr>
          <a:xfrm>
            <a:off x="304800" y="274320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74" name="Google Shape;774;p49"/>
          <p:cNvCxnSpPr/>
          <p:nvPr/>
        </p:nvCxnSpPr>
        <p:spPr>
          <a:xfrm>
            <a:off x="304800" y="304800"/>
            <a:ext cx="0" cy="2438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75" name="Google Shape;775;p49"/>
          <p:cNvSpPr txBox="1"/>
          <p:nvPr/>
        </p:nvSpPr>
        <p:spPr>
          <a:xfrm>
            <a:off x="446087" y="739775"/>
            <a:ext cx="8458200" cy="155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section of drainage culvert 1.23 m in length makes a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howling noise when the wind blows.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Tahoma"/>
              <a:buNone/>
            </a:pPr>
            <a:r>
              <a:rPr lang="en-US" sz="2400" b="1" i="0" u="none" dirty="0">
                <a:solidFill>
                  <a:srgbClr val="FF0066"/>
                </a:solidFill>
                <a:latin typeface="Tahoma"/>
                <a:ea typeface="Tahoma"/>
                <a:cs typeface="Tahoma"/>
                <a:sym typeface="Tahoma"/>
              </a:rPr>
              <a:t>(b)</a:t>
            </a: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What are the three lowest natural frequencies of the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culvert if it is blocked at one end?</a:t>
            </a:r>
            <a:endParaRPr dirty="0"/>
          </a:p>
        </p:txBody>
      </p:sp>
      <p:sp>
        <p:nvSpPr>
          <p:cNvPr id="776" name="Google Shape;776;p49"/>
          <p:cNvSpPr txBox="1"/>
          <p:nvPr/>
        </p:nvSpPr>
        <p:spPr>
          <a:xfrm>
            <a:off x="2286000" y="2819400"/>
            <a:ext cx="18176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SOLUTION</a:t>
            </a:r>
            <a:endParaRPr/>
          </a:p>
        </p:txBody>
      </p:sp>
      <p:sp>
        <p:nvSpPr>
          <p:cNvPr id="777" name="Google Shape;777;p49"/>
          <p:cNvSpPr txBox="1"/>
          <p:nvPr/>
        </p:nvSpPr>
        <p:spPr>
          <a:xfrm>
            <a:off x="304800" y="3216275"/>
            <a:ext cx="58674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rgbClr val="FF0066"/>
                </a:solidFill>
                <a:latin typeface="Tahoma"/>
                <a:ea typeface="Tahoma"/>
                <a:cs typeface="Tahoma"/>
                <a:sym typeface="Tahoma"/>
              </a:rPr>
              <a:t>(b)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The fundamental frequency of a pipe closed at one end :</a:t>
            </a:r>
            <a:endParaRPr/>
          </a:p>
        </p:txBody>
      </p:sp>
      <p:pic>
        <p:nvPicPr>
          <p:cNvPr id="778" name="Google Shape;77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0" y="2209800"/>
            <a:ext cx="2400300" cy="18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00" y="4191000"/>
            <a:ext cx="4267200" cy="7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14600" y="5562600"/>
            <a:ext cx="2514600" cy="68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3000" y="5567362"/>
            <a:ext cx="2819400" cy="661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2" name="Google Shape;782;p49"/>
          <p:cNvCxnSpPr/>
          <p:nvPr/>
        </p:nvCxnSpPr>
        <p:spPr>
          <a:xfrm>
            <a:off x="1295400" y="5938837"/>
            <a:ext cx="9906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783" name="Google Shape;783;p49"/>
          <p:cNvSpPr txBox="1"/>
          <p:nvPr/>
        </p:nvSpPr>
        <p:spPr>
          <a:xfrm>
            <a:off x="685800" y="4953000"/>
            <a:ext cx="4876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Only odd harmonics are present 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F8E"/>
            </a:gs>
            <a:gs pos="50000">
              <a:srgbClr val="001A6C"/>
            </a:gs>
            <a:gs pos="100000">
              <a:srgbClr val="002F8E"/>
            </a:gs>
          </a:gsLst>
          <a:lin ang="13500000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/>
          <p:nvPr/>
        </p:nvSpPr>
        <p:spPr>
          <a:xfrm>
            <a:off x="2819400" y="609600"/>
            <a:ext cx="34369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800"/>
              <a:buFont typeface="Times New Roman"/>
              <a:buNone/>
            </a:pPr>
            <a:r>
              <a:rPr lang="en-US" sz="4800" b="1" i="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PHYSICS 4 </a:t>
            </a:r>
            <a:endParaRPr/>
          </a:p>
        </p:txBody>
      </p:sp>
      <p:sp>
        <p:nvSpPr>
          <p:cNvPr id="49" name="Google Shape;49;p5"/>
          <p:cNvSpPr txBox="1"/>
          <p:nvPr/>
        </p:nvSpPr>
        <p:spPr>
          <a:xfrm>
            <a:off x="623887" y="1447800"/>
            <a:ext cx="7689850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Times New Roman"/>
              <a:buNone/>
            </a:pPr>
            <a:r>
              <a:rPr lang="en-US" sz="3200" b="1" i="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1</a:t>
            </a:r>
            <a:r>
              <a:rPr lang="en-US" sz="32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Vibration and Mechanical Wave</a:t>
            </a:r>
            <a:endParaRPr/>
          </a:p>
        </p:txBody>
      </p:sp>
      <p:sp>
        <p:nvSpPr>
          <p:cNvPr id="50" name="Google Shape;50;p5"/>
          <p:cNvSpPr txBox="1"/>
          <p:nvPr/>
        </p:nvSpPr>
        <p:spPr>
          <a:xfrm>
            <a:off x="1676400" y="2590800"/>
            <a:ext cx="32527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8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Mechanical</a:t>
            </a:r>
            <a:r>
              <a:rPr lang="en-US" sz="28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Wave</a:t>
            </a:r>
            <a:endParaRPr/>
          </a:p>
        </p:txBody>
      </p:sp>
      <p:sp>
        <p:nvSpPr>
          <p:cNvPr id="51" name="Google Shape;51;p5"/>
          <p:cNvSpPr txBox="1"/>
          <p:nvPr/>
        </p:nvSpPr>
        <p:spPr>
          <a:xfrm>
            <a:off x="1676400" y="3124200"/>
            <a:ext cx="5281612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Superposition and Interference</a:t>
            </a:r>
            <a:r>
              <a:rPr lang="en-US" sz="28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52" name="Google Shape;52;p5"/>
          <p:cNvSpPr txBox="1"/>
          <p:nvPr/>
        </p:nvSpPr>
        <p:spPr>
          <a:xfrm>
            <a:off x="1676400" y="3621087"/>
            <a:ext cx="3001962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Standing Waves</a:t>
            </a:r>
            <a:r>
              <a:rPr lang="en-US" sz="28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53" name="Google Shape;53;p5"/>
          <p:cNvSpPr txBox="1"/>
          <p:nvPr/>
        </p:nvSpPr>
        <p:spPr>
          <a:xfrm>
            <a:off x="1676400" y="4648200"/>
            <a:ext cx="46355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Energy Transfer by Waves</a:t>
            </a:r>
            <a:r>
              <a:rPr lang="en-US" sz="28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54" name="Google Shape;54;p5"/>
          <p:cNvSpPr txBox="1"/>
          <p:nvPr/>
        </p:nvSpPr>
        <p:spPr>
          <a:xfrm>
            <a:off x="1676400" y="5195887"/>
            <a:ext cx="5707062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Sound Waves. The Doppler Effect </a:t>
            </a:r>
            <a:endParaRPr/>
          </a:p>
        </p:txBody>
      </p:sp>
      <p:sp>
        <p:nvSpPr>
          <p:cNvPr id="55" name="Google Shape;55;p5"/>
          <p:cNvSpPr txBox="1"/>
          <p:nvPr/>
        </p:nvSpPr>
        <p:spPr>
          <a:xfrm>
            <a:off x="1701800" y="2109787"/>
            <a:ext cx="3730625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Vibration. Resonance</a:t>
            </a:r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1676400" y="4114800"/>
            <a:ext cx="4938712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 b="1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Non-sinusoidal wave patterns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0"/>
          <p:cNvSpPr txBox="1"/>
          <p:nvPr/>
        </p:nvSpPr>
        <p:spPr>
          <a:xfrm>
            <a:off x="457200" y="242887"/>
            <a:ext cx="21050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rgbClr val="00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12</a:t>
            </a:r>
            <a:endParaRPr/>
          </a:p>
        </p:txBody>
      </p:sp>
      <p:cxnSp>
        <p:nvCxnSpPr>
          <p:cNvPr id="789" name="Google Shape;789;p50"/>
          <p:cNvCxnSpPr/>
          <p:nvPr/>
        </p:nvCxnSpPr>
        <p:spPr>
          <a:xfrm>
            <a:off x="304800" y="22860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90" name="Google Shape;790;p50"/>
          <p:cNvCxnSpPr/>
          <p:nvPr/>
        </p:nvCxnSpPr>
        <p:spPr>
          <a:xfrm>
            <a:off x="8839200" y="242887"/>
            <a:ext cx="0" cy="2438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91" name="Google Shape;791;p50"/>
          <p:cNvCxnSpPr/>
          <p:nvPr/>
        </p:nvCxnSpPr>
        <p:spPr>
          <a:xfrm>
            <a:off x="304800" y="2681287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92" name="Google Shape;792;p50"/>
          <p:cNvCxnSpPr/>
          <p:nvPr/>
        </p:nvCxnSpPr>
        <p:spPr>
          <a:xfrm>
            <a:off x="304800" y="242887"/>
            <a:ext cx="0" cy="2438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93" name="Google Shape;793;p50"/>
          <p:cNvSpPr txBox="1"/>
          <p:nvPr/>
        </p:nvSpPr>
        <p:spPr>
          <a:xfrm>
            <a:off x="446087" y="677862"/>
            <a:ext cx="8458200" cy="1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section of drainage culvert 1.23 m in length makes a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howling noise when the wind blows.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Tahoma"/>
              <a:buNone/>
            </a:pPr>
            <a:r>
              <a:rPr lang="en-US" sz="2400" b="1" i="0" u="none" dirty="0">
                <a:solidFill>
                  <a:srgbClr val="FF0066"/>
                </a:solidFill>
                <a:latin typeface="Tahoma"/>
                <a:ea typeface="Tahoma"/>
                <a:cs typeface="Tahoma"/>
                <a:sym typeface="Tahoma"/>
              </a:rPr>
              <a:t>(c)</a:t>
            </a: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For the culvert open at both ends, how many of the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harmonics present fall within the normal human hearing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range (20 to 17 000 Hz)?</a:t>
            </a:r>
            <a:endParaRPr dirty="0"/>
          </a:p>
        </p:txBody>
      </p:sp>
      <p:sp>
        <p:nvSpPr>
          <p:cNvPr id="794" name="Google Shape;794;p50"/>
          <p:cNvSpPr txBox="1"/>
          <p:nvPr/>
        </p:nvSpPr>
        <p:spPr>
          <a:xfrm>
            <a:off x="3440112" y="2757487"/>
            <a:ext cx="18176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SOLUTION</a:t>
            </a:r>
            <a:endParaRPr/>
          </a:p>
        </p:txBody>
      </p:sp>
      <p:sp>
        <p:nvSpPr>
          <p:cNvPr id="795" name="Google Shape;795;p50"/>
          <p:cNvSpPr txBox="1"/>
          <p:nvPr/>
        </p:nvSpPr>
        <p:spPr>
          <a:xfrm>
            <a:off x="304800" y="3124200"/>
            <a:ext cx="84582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rgbClr val="FF0066"/>
                </a:solidFill>
                <a:latin typeface="Tahoma"/>
                <a:ea typeface="Tahoma"/>
                <a:cs typeface="Tahoma"/>
                <a:sym typeface="Tahoma"/>
              </a:rPr>
              <a:t>(c)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All harmonics are present  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→ the frequency of the highest harmonic heard :</a:t>
            </a:r>
            <a:endParaRPr/>
          </a:p>
        </p:txBody>
      </p:sp>
      <p:sp>
        <p:nvSpPr>
          <p:cNvPr id="796" name="Google Shape;796;p50"/>
          <p:cNvSpPr txBox="1"/>
          <p:nvPr/>
        </p:nvSpPr>
        <p:spPr>
          <a:xfrm>
            <a:off x="457200" y="4891087"/>
            <a:ext cx="8305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number of harmonics present in the audible range :</a:t>
            </a:r>
            <a:endParaRPr/>
          </a:p>
        </p:txBody>
      </p:sp>
      <p:pic>
        <p:nvPicPr>
          <p:cNvPr id="797" name="Google Shape;79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9400" y="4000500"/>
            <a:ext cx="2951162" cy="43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9400" y="4495800"/>
            <a:ext cx="3386137" cy="43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67000" y="5486400"/>
            <a:ext cx="3128962" cy="8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50"/>
          <p:cNvSpPr txBox="1"/>
          <p:nvPr/>
        </p:nvSpPr>
        <p:spPr>
          <a:xfrm>
            <a:off x="228600" y="6324600"/>
            <a:ext cx="8915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Tahoma"/>
              <a:buNone/>
            </a:pPr>
            <a:r>
              <a:rPr lang="en-US" sz="2200" b="0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(Only the first few harmonics are of sufficient amplitude to be heard)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1"/>
          <p:cNvSpPr txBox="1"/>
          <p:nvPr/>
        </p:nvSpPr>
        <p:spPr>
          <a:xfrm>
            <a:off x="457200" y="228600"/>
            <a:ext cx="6977062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ahoma"/>
              <a:buNone/>
            </a:pPr>
            <a:r>
              <a:rPr lang="en-US" sz="2800" b="1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5 NON-SINUSOIDAL WAVE PATTERNS</a:t>
            </a:r>
            <a:endParaRPr/>
          </a:p>
        </p:txBody>
      </p:sp>
      <p:sp>
        <p:nvSpPr>
          <p:cNvPr id="806" name="Google Shape;806;p51"/>
          <p:cNvSpPr txBox="1"/>
          <p:nvPr/>
        </p:nvSpPr>
        <p:spPr>
          <a:xfrm>
            <a:off x="457200" y="762000"/>
            <a:ext cx="8305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sound-wave patterns produced by the majority of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musical instruments are </a:t>
            </a:r>
            <a:r>
              <a:rPr lang="en-US" sz="2400" b="1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non-sinusoidal</a:t>
            </a:r>
            <a:endParaRPr/>
          </a:p>
        </p:txBody>
      </p:sp>
      <p:pic>
        <p:nvPicPr>
          <p:cNvPr id="807" name="Google Shape;80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752600"/>
            <a:ext cx="2519362" cy="29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51"/>
          <p:cNvSpPr txBox="1"/>
          <p:nvPr/>
        </p:nvSpPr>
        <p:spPr>
          <a:xfrm>
            <a:off x="304800" y="4800600"/>
            <a:ext cx="8763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Fourier’s theorem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lang="en-US" sz="2400" b="0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any periodic function can be represented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as a series of sine and cosine terms</a:t>
            </a:r>
            <a:endParaRPr/>
          </a:p>
        </p:txBody>
      </p:sp>
      <p:sp>
        <p:nvSpPr>
          <p:cNvPr id="809" name="Google Shape;809;p51"/>
          <p:cNvSpPr txBox="1"/>
          <p:nvPr/>
        </p:nvSpPr>
        <p:spPr>
          <a:xfrm>
            <a:off x="304800" y="5715000"/>
            <a:ext cx="2590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Fourier series :</a:t>
            </a:r>
            <a:endParaRPr/>
          </a:p>
        </p:txBody>
      </p:sp>
      <p:pic>
        <p:nvPicPr>
          <p:cNvPr id="810" name="Google Shape;81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2537" y="1752600"/>
            <a:ext cx="281305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2250" y="5764212"/>
            <a:ext cx="4476750" cy="636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2"/>
          <p:cNvSpPr txBox="1"/>
          <p:nvPr/>
        </p:nvSpPr>
        <p:spPr>
          <a:xfrm>
            <a:off x="457200" y="228600"/>
            <a:ext cx="1712912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ahoma"/>
              <a:buNone/>
            </a:pPr>
            <a:r>
              <a:rPr lang="en-US" sz="2800" b="1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Example</a:t>
            </a:r>
            <a:endParaRPr/>
          </a:p>
        </p:txBody>
      </p:sp>
      <p:sp>
        <p:nvSpPr>
          <p:cNvPr id="817" name="Google Shape;817;p52"/>
          <p:cNvSpPr txBox="1"/>
          <p:nvPr/>
        </p:nvSpPr>
        <p:spPr>
          <a:xfrm>
            <a:off x="2209800" y="228600"/>
            <a:ext cx="6477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 approximates a saw-tooth signal:</a:t>
            </a:r>
            <a:endParaRPr/>
          </a:p>
        </p:txBody>
      </p:sp>
      <p:sp>
        <p:nvSpPr>
          <p:cNvPr id="818" name="Google Shape;818;p52"/>
          <p:cNvSpPr txBox="1"/>
          <p:nvPr/>
        </p:nvSpPr>
        <p:spPr>
          <a:xfrm>
            <a:off x="381000" y="2362200"/>
            <a:ext cx="274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one extra term in the series each time and drawing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separate graphs </a:t>
            </a:r>
            <a:endParaRPr/>
          </a:p>
        </p:txBody>
      </p:sp>
      <p:pic>
        <p:nvPicPr>
          <p:cNvPr id="819" name="Google Shape;81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838200"/>
            <a:ext cx="3429000" cy="13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2200" y="1676400"/>
            <a:ext cx="297180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2"/>
          <p:cNvSpPr txBox="1"/>
          <p:nvPr/>
        </p:nvSpPr>
        <p:spPr>
          <a:xfrm>
            <a:off x="4648200" y="2057400"/>
            <a:ext cx="1031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1</a:t>
            </a:r>
            <a:endParaRPr/>
          </a:p>
        </p:txBody>
      </p:sp>
      <p:pic>
        <p:nvPicPr>
          <p:cNvPr id="822" name="Google Shape;822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2971800"/>
            <a:ext cx="297180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52"/>
          <p:cNvSpPr txBox="1"/>
          <p:nvPr/>
        </p:nvSpPr>
        <p:spPr>
          <a:xfrm>
            <a:off x="3962400" y="3276600"/>
            <a:ext cx="17954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1+2sint</a:t>
            </a:r>
            <a:endParaRPr/>
          </a:p>
        </p:txBody>
      </p:sp>
      <p:pic>
        <p:nvPicPr>
          <p:cNvPr id="824" name="Google Shape;824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4191000"/>
            <a:ext cx="297180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52"/>
          <p:cNvSpPr txBox="1"/>
          <p:nvPr/>
        </p:nvSpPr>
        <p:spPr>
          <a:xfrm>
            <a:off x="2971800" y="4419600"/>
            <a:ext cx="287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1 + 2sin 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- 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sin2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/>
          </a:p>
        </p:txBody>
      </p:sp>
      <p:pic>
        <p:nvPicPr>
          <p:cNvPr id="826" name="Google Shape;826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6000" y="5334000"/>
            <a:ext cx="289560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52"/>
          <p:cNvSpPr txBox="1"/>
          <p:nvPr/>
        </p:nvSpPr>
        <p:spPr>
          <a:xfrm>
            <a:off x="2286000" y="5486400"/>
            <a:ext cx="42687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f(t) = 1 + 2 sin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sin2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+ 2/3 sin3</a:t>
            </a: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3"/>
          <p:cNvSpPr txBox="1"/>
          <p:nvPr/>
        </p:nvSpPr>
        <p:spPr>
          <a:xfrm>
            <a:off x="381000" y="228600"/>
            <a:ext cx="5284787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0"/>
              </a:buClr>
              <a:buSzPts val="2800"/>
              <a:buFont typeface="Tahoma"/>
              <a:buNone/>
            </a:pPr>
            <a:r>
              <a:rPr lang="en-US" sz="2800" b="1" i="0" u="none">
                <a:solidFill>
                  <a:srgbClr val="000060"/>
                </a:solidFill>
                <a:latin typeface="Tahoma"/>
                <a:ea typeface="Tahoma"/>
                <a:cs typeface="Tahoma"/>
                <a:sym typeface="Tahoma"/>
              </a:rPr>
              <a:t>6 Energy Transfer by Waves</a:t>
            </a:r>
            <a:r>
              <a:rPr lang="en-US" sz="2800" b="0" i="0" u="none">
                <a:solidFill>
                  <a:srgbClr val="00006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</p:txBody>
      </p:sp>
      <p:sp>
        <p:nvSpPr>
          <p:cNvPr id="833" name="Google Shape;833;p53"/>
          <p:cNvSpPr txBox="1"/>
          <p:nvPr/>
        </p:nvSpPr>
        <p:spPr>
          <a:xfrm>
            <a:off x="381000" y="762000"/>
            <a:ext cx="8305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Consider a sinusoidal wave traveling on a string.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segment of the string of length Δ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and mass Δ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μΔ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endParaRPr/>
          </a:p>
        </p:txBody>
      </p:sp>
      <p:pic>
        <p:nvPicPr>
          <p:cNvPr id="834" name="Google Shape;834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0" y="1752600"/>
            <a:ext cx="3979862" cy="1100137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53"/>
          <p:cNvSpPr txBox="1"/>
          <p:nvPr/>
        </p:nvSpPr>
        <p:spPr>
          <a:xfrm>
            <a:off x="6629400" y="2667000"/>
            <a:ext cx="3190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Times New Roman"/>
              <a:buNone/>
            </a:pPr>
            <a:r>
              <a:rPr lang="en-US" sz="2400" b="0" i="1" u="non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endParaRPr/>
          </a:p>
        </p:txBody>
      </p:sp>
      <p:cxnSp>
        <p:nvCxnSpPr>
          <p:cNvPr id="836" name="Google Shape;836;p53"/>
          <p:cNvCxnSpPr/>
          <p:nvPr/>
        </p:nvCxnSpPr>
        <p:spPr>
          <a:xfrm>
            <a:off x="6477000" y="2057400"/>
            <a:ext cx="0" cy="609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837" name="Google Shape;837;p53"/>
          <p:cNvSpPr txBox="1"/>
          <p:nvPr/>
        </p:nvSpPr>
        <p:spPr>
          <a:xfrm>
            <a:off x="6172200" y="1752600"/>
            <a:ext cx="3190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Times New Roman"/>
              <a:buNone/>
            </a:pPr>
            <a:r>
              <a:rPr lang="en-US" sz="2400" b="0" i="1" u="non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/>
          </a:p>
        </p:txBody>
      </p:sp>
      <p:cxnSp>
        <p:nvCxnSpPr>
          <p:cNvPr id="838" name="Google Shape;838;p53"/>
          <p:cNvCxnSpPr/>
          <p:nvPr/>
        </p:nvCxnSpPr>
        <p:spPr>
          <a:xfrm>
            <a:off x="5264150" y="2343150"/>
            <a:ext cx="33528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839" name="Google Shape;839;p53"/>
          <p:cNvSpPr txBox="1"/>
          <p:nvPr/>
        </p:nvSpPr>
        <p:spPr>
          <a:xfrm>
            <a:off x="381000" y="1676400"/>
            <a:ext cx="425608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∙ </a:t>
            </a:r>
            <a:r>
              <a:rPr lang="en-US" sz="2400" b="0" i="0" u="none">
                <a:solidFill>
                  <a:srgbClr val="00007E"/>
                </a:solidFill>
                <a:latin typeface="Tahoma"/>
                <a:ea typeface="Tahoma"/>
                <a:cs typeface="Tahoma"/>
                <a:sym typeface="Tahoma"/>
              </a:rPr>
              <a:t>The potential energy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this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segment :</a:t>
            </a:r>
            <a:endParaRPr/>
          </a:p>
        </p:txBody>
      </p:sp>
      <p:pic>
        <p:nvPicPr>
          <p:cNvPr id="840" name="Google Shape;840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2555875"/>
            <a:ext cx="4222750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43200" y="3124200"/>
            <a:ext cx="2441575" cy="738187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53"/>
          <p:cNvSpPr txBox="1"/>
          <p:nvPr/>
        </p:nvSpPr>
        <p:spPr>
          <a:xfrm>
            <a:off x="381000" y="3276600"/>
            <a:ext cx="24812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With Δ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→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dx :</a:t>
            </a:r>
            <a:endParaRPr/>
          </a:p>
        </p:txBody>
      </p:sp>
      <p:sp>
        <p:nvSpPr>
          <p:cNvPr id="843" name="Google Shape;843;p53"/>
          <p:cNvSpPr txBox="1"/>
          <p:nvPr/>
        </p:nvSpPr>
        <p:spPr>
          <a:xfrm>
            <a:off x="381000" y="4900612"/>
            <a:ext cx="699928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total potential energy in </a:t>
            </a:r>
            <a:r>
              <a:rPr lang="en-US" sz="2400" b="0" i="0" u="none">
                <a:solidFill>
                  <a:srgbClr val="00007E"/>
                </a:solidFill>
                <a:latin typeface="Tahoma"/>
                <a:ea typeface="Tahoma"/>
                <a:cs typeface="Tahoma"/>
                <a:sym typeface="Tahoma"/>
              </a:rPr>
              <a:t>one wavelength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:</a:t>
            </a:r>
            <a:endParaRPr/>
          </a:p>
        </p:txBody>
      </p:sp>
      <p:pic>
        <p:nvPicPr>
          <p:cNvPr id="844" name="Google Shape;844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400" y="5380037"/>
            <a:ext cx="4170362" cy="86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00600" y="5357812"/>
            <a:ext cx="2873375" cy="86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19425" y="6043612"/>
            <a:ext cx="1933575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5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57600" y="3798887"/>
            <a:ext cx="3305175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53"/>
          <p:cNvSpPr txBox="1"/>
          <p:nvPr/>
        </p:nvSpPr>
        <p:spPr>
          <a:xfrm>
            <a:off x="457200" y="3744912"/>
            <a:ext cx="381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Choose 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0 so that</a:t>
            </a: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:</a:t>
            </a:r>
            <a:endParaRPr/>
          </a:p>
        </p:txBody>
      </p:sp>
      <p:pic>
        <p:nvPicPr>
          <p:cNvPr id="849" name="Google Shape;849;p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66800" y="4189412"/>
            <a:ext cx="3203575" cy="738187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53"/>
          <p:cNvSpPr txBox="1"/>
          <p:nvPr/>
        </p:nvSpPr>
        <p:spPr>
          <a:xfrm>
            <a:off x="457200" y="4322762"/>
            <a:ext cx="68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→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0" y="1752600"/>
            <a:ext cx="3979862" cy="1100137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54"/>
          <p:cNvSpPr txBox="1"/>
          <p:nvPr/>
        </p:nvSpPr>
        <p:spPr>
          <a:xfrm>
            <a:off x="6629400" y="2667000"/>
            <a:ext cx="3190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Times New Roman"/>
              <a:buNone/>
            </a:pPr>
            <a:r>
              <a:rPr lang="en-US" sz="2400" b="0" i="1" u="non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endParaRPr/>
          </a:p>
        </p:txBody>
      </p:sp>
      <p:cxnSp>
        <p:nvCxnSpPr>
          <p:cNvPr id="857" name="Google Shape;857;p54"/>
          <p:cNvCxnSpPr/>
          <p:nvPr/>
        </p:nvCxnSpPr>
        <p:spPr>
          <a:xfrm>
            <a:off x="6477000" y="2057400"/>
            <a:ext cx="0" cy="609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858" name="Google Shape;858;p54"/>
          <p:cNvSpPr txBox="1"/>
          <p:nvPr/>
        </p:nvSpPr>
        <p:spPr>
          <a:xfrm>
            <a:off x="6172200" y="1752600"/>
            <a:ext cx="3190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Times New Roman"/>
              <a:buNone/>
            </a:pPr>
            <a:r>
              <a:rPr lang="en-US" sz="2400" b="0" i="1" u="non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/>
          </a:p>
        </p:txBody>
      </p:sp>
      <p:cxnSp>
        <p:nvCxnSpPr>
          <p:cNvPr id="859" name="Google Shape;859;p54"/>
          <p:cNvCxnSpPr/>
          <p:nvPr/>
        </p:nvCxnSpPr>
        <p:spPr>
          <a:xfrm>
            <a:off x="5264150" y="2343150"/>
            <a:ext cx="33528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860" name="Google Shape;860;p54"/>
          <p:cNvSpPr txBox="1"/>
          <p:nvPr/>
        </p:nvSpPr>
        <p:spPr>
          <a:xfrm>
            <a:off x="457200" y="533400"/>
            <a:ext cx="699928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∙ </a:t>
            </a:r>
            <a:r>
              <a:rPr lang="en-US" sz="2400" b="0" i="0" u="none">
                <a:solidFill>
                  <a:srgbClr val="00007E"/>
                </a:solidFill>
                <a:latin typeface="Tahoma"/>
                <a:ea typeface="Tahoma"/>
                <a:cs typeface="Tahoma"/>
                <a:sym typeface="Tahoma"/>
              </a:rPr>
              <a:t>The total kinetic energy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 one wavelength:</a:t>
            </a:r>
            <a:endParaRPr/>
          </a:p>
        </p:txBody>
      </p:sp>
      <p:pic>
        <p:nvPicPr>
          <p:cNvPr id="861" name="Google Shape;86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5600" y="381000"/>
            <a:ext cx="1933575" cy="738187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54"/>
          <p:cNvSpPr txBox="1"/>
          <p:nvPr/>
        </p:nvSpPr>
        <p:spPr>
          <a:xfrm>
            <a:off x="457200" y="1195387"/>
            <a:ext cx="699928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∙ The total energy in one wavelength of the wave:</a:t>
            </a:r>
            <a:endParaRPr/>
          </a:p>
        </p:txBody>
      </p:sp>
      <p:pic>
        <p:nvPicPr>
          <p:cNvPr id="863" name="Google Shape;863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000" y="1828800"/>
            <a:ext cx="3333750" cy="738187"/>
          </a:xfrm>
          <a:prstGeom prst="rect">
            <a:avLst/>
          </a:prstGeom>
          <a:noFill/>
          <a:ln w="19050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864" name="Google Shape;864;p54"/>
          <p:cNvSpPr txBox="1"/>
          <p:nvPr/>
        </p:nvSpPr>
        <p:spPr>
          <a:xfrm>
            <a:off x="533400" y="2971800"/>
            <a:ext cx="8153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∙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</a:t>
            </a:r>
            <a:r>
              <a:rPr lang="en-US" sz="2400" b="1" i="0" u="none">
                <a:solidFill>
                  <a:srgbClr val="00007E"/>
                </a:solidFill>
                <a:latin typeface="Tahoma"/>
                <a:ea typeface="Tahoma"/>
                <a:cs typeface="Tahoma"/>
                <a:sym typeface="Tahoma"/>
              </a:rPr>
              <a:t>power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or </a:t>
            </a:r>
            <a:r>
              <a:rPr lang="en-US" sz="2400" b="1" i="0" u="none">
                <a:solidFill>
                  <a:srgbClr val="00007E"/>
                </a:solidFill>
                <a:latin typeface="Tahoma"/>
                <a:ea typeface="Tahoma"/>
                <a:cs typeface="Tahoma"/>
                <a:sym typeface="Tahoma"/>
              </a:rPr>
              <a:t>rate of energy transfer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associated with the wave :</a:t>
            </a:r>
            <a:endParaRPr/>
          </a:p>
        </p:txBody>
      </p:sp>
      <p:pic>
        <p:nvPicPr>
          <p:cNvPr id="865" name="Google Shape;865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0200" y="3810000"/>
            <a:ext cx="2595562" cy="763587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54"/>
          <p:cNvSpPr txBox="1"/>
          <p:nvPr/>
        </p:nvSpPr>
        <p:spPr>
          <a:xfrm>
            <a:off x="533400" y="4724400"/>
            <a:ext cx="8153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rate of energy transfer in any sinusoidal wave is proportional to the </a:t>
            </a:r>
            <a:r>
              <a:rPr lang="en-US" sz="2400" b="1" i="0" u="none">
                <a:solidFill>
                  <a:srgbClr val="00007E"/>
                </a:solidFill>
                <a:latin typeface="Tahoma"/>
                <a:ea typeface="Tahoma"/>
                <a:cs typeface="Tahoma"/>
                <a:sym typeface="Tahoma"/>
              </a:rPr>
              <a:t>square of the angular frequency</a:t>
            </a:r>
            <a:r>
              <a:rPr lang="en-US" sz="24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and</a:t>
            </a:r>
            <a:r>
              <a:rPr lang="en-US" sz="24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to </a:t>
            </a:r>
            <a:r>
              <a:rPr lang="en-US" sz="2400" b="1" i="0" u="none">
                <a:solidFill>
                  <a:srgbClr val="00007E"/>
                </a:solidFill>
                <a:latin typeface="Tahoma"/>
                <a:ea typeface="Tahoma"/>
                <a:cs typeface="Tahoma"/>
                <a:sym typeface="Tahoma"/>
              </a:rPr>
              <a:t>the square of the amplitude</a:t>
            </a:r>
            <a:endParaRPr/>
          </a:p>
        </p:txBody>
      </p:sp>
      <p:pic>
        <p:nvPicPr>
          <p:cNvPr id="867" name="Google Shape;867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76800" y="3833812"/>
            <a:ext cx="1960562" cy="738187"/>
          </a:xfrm>
          <a:prstGeom prst="rect">
            <a:avLst/>
          </a:prstGeom>
          <a:noFill/>
          <a:ln w="19050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868" name="Google Shape;868;p54"/>
          <p:cNvSpPr txBox="1"/>
          <p:nvPr/>
        </p:nvSpPr>
        <p:spPr>
          <a:xfrm>
            <a:off x="4340225" y="3978275"/>
            <a:ext cx="68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→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5"/>
          <p:cNvSpPr txBox="1"/>
          <p:nvPr/>
        </p:nvSpPr>
        <p:spPr>
          <a:xfrm>
            <a:off x="533400" y="295275"/>
            <a:ext cx="29210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ahoma"/>
              <a:buNone/>
            </a:pPr>
            <a:r>
              <a:rPr lang="en-US" sz="2800" b="1" i="0" u="none" dirty="0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7 Sound Waves</a:t>
            </a:r>
            <a:endParaRPr dirty="0"/>
          </a:p>
        </p:txBody>
      </p:sp>
      <p:sp>
        <p:nvSpPr>
          <p:cNvPr id="874" name="Google Shape;874;p55"/>
          <p:cNvSpPr txBox="1"/>
          <p:nvPr/>
        </p:nvSpPr>
        <p:spPr>
          <a:xfrm>
            <a:off x="301625" y="990600"/>
            <a:ext cx="854075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Char char="•"/>
            </a:pPr>
            <a:r>
              <a:rPr lang="en-US" sz="2400" b="0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Sound waves are longitudinal waves traveling through a medium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Char char="•"/>
            </a:pPr>
            <a:r>
              <a:rPr lang="en-US" sz="2400" b="0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A tuning fork : an example of producing a sound wave</a:t>
            </a:r>
            <a:endParaRPr/>
          </a:p>
        </p:txBody>
      </p:sp>
      <p:sp>
        <p:nvSpPr>
          <p:cNvPr id="875" name="Google Shape;875;p55"/>
          <p:cNvSpPr txBox="1"/>
          <p:nvPr/>
        </p:nvSpPr>
        <p:spPr>
          <a:xfrm>
            <a:off x="304800" y="2362200"/>
            <a:ext cx="85344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Char char="•"/>
            </a:pPr>
            <a:r>
              <a:rPr lang="en-US" sz="2400" b="0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A tuning fork will produce a pure musical note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Char char="•"/>
            </a:pPr>
            <a:r>
              <a:rPr lang="en-US" sz="2400" b="0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As the tines vibrate, they disturb the air near them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Char char="•"/>
            </a:pPr>
            <a:r>
              <a:rPr lang="en-US" sz="2400" b="0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As the tine swings to the right, it forces the air molecules near it closer together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Char char="•"/>
            </a:pPr>
            <a:r>
              <a:rPr lang="en-US" sz="2400" b="0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This produces a high density area in the air</a:t>
            </a:r>
            <a:endParaRPr/>
          </a:p>
        </p:txBody>
      </p:sp>
      <p:graphicFrame>
        <p:nvGraphicFramePr>
          <p:cNvPr id="876" name="Google Shape;876;p55"/>
          <p:cNvGraphicFramePr/>
          <p:nvPr/>
        </p:nvGraphicFramePr>
        <p:xfrm>
          <a:off x="6629400" y="3733800"/>
          <a:ext cx="1131887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31887" imgH="1981200" progId="MSPhotoEd.3">
                  <p:embed/>
                </p:oleObj>
              </mc:Choice>
              <mc:Fallback>
                <p:oleObj r:id="rId3" imgW="1131887" imgH="1981200" progId="MSPhotoEd.3">
                  <p:embed/>
                  <p:pic>
                    <p:nvPicPr>
                      <p:cNvPr id="876" name="Google Shape;876;p55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6629400" y="3733800"/>
                        <a:ext cx="1131887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7" name="Google Shape;877;p55"/>
          <p:cNvSpPr txBox="1"/>
          <p:nvPr/>
        </p:nvSpPr>
        <p:spPr>
          <a:xfrm>
            <a:off x="301625" y="4572000"/>
            <a:ext cx="6784975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Char char="•"/>
            </a:pPr>
            <a:r>
              <a:rPr lang="en-US" sz="2400" b="0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As the tine moves toward the left, the air molecules to the right of the tine spread out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Char char="•"/>
            </a:pPr>
            <a:r>
              <a:rPr lang="en-US" sz="2400" b="0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This produces an area of low density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ahoma"/>
              <a:buNone/>
            </a:pPr>
            <a:r>
              <a:rPr lang="en-US" sz="2800" b="0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	(a </a:t>
            </a:r>
            <a:r>
              <a:rPr lang="en-US" sz="2800" b="0" i="1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rarefaction)</a:t>
            </a:r>
            <a:endParaRPr/>
          </a:p>
        </p:txBody>
      </p:sp>
      <p:graphicFrame>
        <p:nvGraphicFramePr>
          <p:cNvPr id="878" name="Google Shape;878;p55"/>
          <p:cNvGraphicFramePr/>
          <p:nvPr/>
        </p:nvGraphicFramePr>
        <p:xfrm>
          <a:off x="7807325" y="3733800"/>
          <a:ext cx="112712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127125" imgH="1981200" progId="MSPhotoEd.3">
                  <p:embed/>
                </p:oleObj>
              </mc:Choice>
              <mc:Fallback>
                <p:oleObj r:id="rId5" imgW="1127125" imgH="1981200" progId="MSPhotoEd.3">
                  <p:embed/>
                  <p:pic>
                    <p:nvPicPr>
                      <p:cNvPr id="878" name="Google Shape;878;p5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7807325" y="3733800"/>
                        <a:ext cx="112712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3" name="Google Shape;883;p56"/>
          <p:cNvGraphicFramePr/>
          <p:nvPr/>
        </p:nvGraphicFramePr>
        <p:xfrm>
          <a:off x="1600200" y="304800"/>
          <a:ext cx="57943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794375" imgH="1981200" progId="MSPhotoEd.3">
                  <p:embed/>
                </p:oleObj>
              </mc:Choice>
              <mc:Fallback>
                <p:oleObj r:id="rId3" imgW="5794375" imgH="1981200" progId="MSPhotoEd.3">
                  <p:embed/>
                  <p:pic>
                    <p:nvPicPr>
                      <p:cNvPr id="883" name="Google Shape;883;p56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600200" y="304800"/>
                        <a:ext cx="57943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4" name="Google Shape;884;p56"/>
          <p:cNvSpPr txBox="1"/>
          <p:nvPr/>
        </p:nvSpPr>
        <p:spPr>
          <a:xfrm>
            <a:off x="304800" y="2667000"/>
            <a:ext cx="8540750" cy="21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Char char="•"/>
            </a:pPr>
            <a:r>
              <a:rPr lang="en-US" sz="2400" b="0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As the tuning fork continues to vibrate, a </a:t>
            </a:r>
            <a:r>
              <a:rPr lang="en-US" sz="2400" b="1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succession of compressions and rarefactions</a:t>
            </a:r>
            <a:r>
              <a:rPr lang="en-US" sz="2400" b="0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 spread out from the fork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Char char="•"/>
            </a:pPr>
            <a:r>
              <a:rPr lang="en-US" sz="2400" b="0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lang="en-US" sz="2400" b="1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sinusoidal curve</a:t>
            </a:r>
            <a:r>
              <a:rPr lang="en-US" sz="2400" b="0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 can be used to represent the longitudinal wave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Char char="–"/>
            </a:pPr>
            <a:r>
              <a:rPr lang="en-US" sz="2400" b="1" i="0" u="none" strike="noStrike" cap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Crests</a:t>
            </a:r>
            <a:r>
              <a:rPr lang="en-US" sz="2400" b="0" i="0" u="none" strike="noStrike" cap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 correspond to compressions and troughs to rarefactions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7"/>
          <p:cNvSpPr txBox="1"/>
          <p:nvPr/>
        </p:nvSpPr>
        <p:spPr>
          <a:xfrm>
            <a:off x="2663825" y="76200"/>
            <a:ext cx="44227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rgbClr val="A50021"/>
                </a:solidFill>
                <a:latin typeface="Tahoma"/>
                <a:ea typeface="Tahoma"/>
                <a:cs typeface="Tahoma"/>
                <a:sym typeface="Tahoma"/>
              </a:rPr>
              <a:t>Categories of Sound Waves</a:t>
            </a:r>
            <a:endParaRPr/>
          </a:p>
        </p:txBody>
      </p:sp>
      <p:sp>
        <p:nvSpPr>
          <p:cNvPr id="890" name="Google Shape;890;p57"/>
          <p:cNvSpPr txBox="1"/>
          <p:nvPr/>
        </p:nvSpPr>
        <p:spPr>
          <a:xfrm>
            <a:off x="152400" y="838200"/>
            <a:ext cx="9147175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Char char="•"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Audible waves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Char char="–"/>
            </a:pPr>
            <a:r>
              <a:rPr lang="en-US" sz="2400" b="0" i="0" u="none" strike="noStrike" cap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Lay within the normal range of hearing of the human ear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Char char="–"/>
            </a:pPr>
            <a:r>
              <a:rPr lang="en-US" sz="2400" b="0" i="0" u="none" strike="noStrike" cap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Normally between </a:t>
            </a:r>
            <a:r>
              <a:rPr lang="en-US" sz="2400" b="1" i="0" u="none" strike="noStrike" cap="none">
                <a:solidFill>
                  <a:srgbClr val="A50021"/>
                </a:solidFill>
                <a:latin typeface="Tahoma"/>
                <a:ea typeface="Tahoma"/>
                <a:cs typeface="Tahoma"/>
                <a:sym typeface="Tahoma"/>
              </a:rPr>
              <a:t>20 Hz to 20,000 Hz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Char char="•"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Infrasonic waves: </a:t>
            </a: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Frequencies are </a:t>
            </a: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below</a:t>
            </a: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 the audible range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Char char="•"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Ultrasonic waves: </a:t>
            </a: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Frequencies are </a:t>
            </a: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above</a:t>
            </a: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 the audible range</a:t>
            </a:r>
            <a:endParaRPr/>
          </a:p>
        </p:txBody>
      </p:sp>
      <p:sp>
        <p:nvSpPr>
          <p:cNvPr id="891" name="Google Shape;891;p57"/>
          <p:cNvSpPr txBox="1"/>
          <p:nvPr/>
        </p:nvSpPr>
        <p:spPr>
          <a:xfrm>
            <a:off x="301625" y="3581400"/>
            <a:ext cx="854075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Char char="•"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The</a:t>
            </a:r>
            <a:r>
              <a:rPr lang="en-US" sz="2400" b="1" i="0" u="none">
                <a:solidFill>
                  <a:srgbClr val="A5002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400" b="1" i="1" u="none">
                <a:solidFill>
                  <a:srgbClr val="A50021"/>
                </a:solidFill>
                <a:latin typeface="Tahoma"/>
                <a:ea typeface="Tahoma"/>
                <a:cs typeface="Tahoma"/>
                <a:sym typeface="Tahoma"/>
              </a:rPr>
              <a:t>intensity</a:t>
            </a: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 of a wave is the rate at which the energy flows through a unit area, A, oriented perpendicular to the direction of travel of the wave</a:t>
            </a:r>
            <a:endParaRPr/>
          </a:p>
          <a:p>
            <a:pPr marL="342900" marR="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Char char="•"/>
            </a:pPr>
            <a:r>
              <a:rPr lang="en-US" sz="2400" b="1" i="1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 is the power, the rate of energy transfer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Char char="•"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Units are W/m</a:t>
            </a:r>
            <a:r>
              <a:rPr lang="en-US" sz="2400" b="0" i="0" u="none" baseline="300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/>
          </a:p>
        </p:txBody>
      </p:sp>
      <p:pic>
        <p:nvPicPr>
          <p:cNvPr id="892" name="Google Shape;89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5400" y="4572000"/>
            <a:ext cx="1936750" cy="96837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893" name="Google Shape;893;p57"/>
          <p:cNvSpPr txBox="1"/>
          <p:nvPr/>
        </p:nvSpPr>
        <p:spPr>
          <a:xfrm>
            <a:off x="301625" y="2590800"/>
            <a:ext cx="85407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rgbClr val="A50021"/>
                </a:solidFill>
                <a:latin typeface="Tahoma"/>
                <a:ea typeface="Tahoma"/>
                <a:cs typeface="Tahoma"/>
                <a:sym typeface="Tahoma"/>
              </a:rPr>
              <a:t>Intensity of Sound Waves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8"/>
          <p:cNvSpPr txBox="1"/>
          <p:nvPr/>
        </p:nvSpPr>
        <p:spPr>
          <a:xfrm>
            <a:off x="301625" y="152400"/>
            <a:ext cx="8537575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Tahoma"/>
              <a:buChar char="•"/>
            </a:pPr>
            <a:r>
              <a:rPr lang="en-US" sz="2400" b="1" i="0" u="none">
                <a:solidFill>
                  <a:srgbClr val="A50021"/>
                </a:solidFill>
                <a:latin typeface="Tahoma"/>
                <a:ea typeface="Tahoma"/>
                <a:cs typeface="Tahoma"/>
                <a:sym typeface="Tahoma"/>
              </a:rPr>
              <a:t>Threshold of hearing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Char char="–"/>
            </a:pPr>
            <a:r>
              <a:rPr lang="en-US" sz="2400" b="1" i="0" u="none" strike="noStrike" cap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Faintest sound most humans can hear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about I</a:t>
            </a:r>
            <a:r>
              <a:rPr lang="en-US" sz="2400" b="1" i="0" u="none" strike="noStrike" cap="none" baseline="-250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O </a:t>
            </a:r>
            <a:r>
              <a:rPr lang="en-US" sz="2400" b="1" i="0" u="none" strike="noStrike" cap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= 1 x 10</a:t>
            </a:r>
            <a:r>
              <a:rPr lang="en-US" sz="2400" b="1" i="0" u="none" strike="noStrike" cap="none" baseline="300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-12</a:t>
            </a:r>
            <a:r>
              <a:rPr lang="en-US" sz="2400" b="1" i="0" u="none" strike="noStrike" cap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 W/m</a:t>
            </a:r>
            <a:r>
              <a:rPr lang="en-US" sz="2400" b="1" i="0" u="none" strike="noStrike" cap="none" baseline="300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sz="2400" b="1" i="0" u="none" strike="noStrike" cap="non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Tahoma"/>
              <a:buChar char="•"/>
            </a:pPr>
            <a:r>
              <a:rPr lang="en-US" sz="2400" b="1" i="0" u="none">
                <a:solidFill>
                  <a:srgbClr val="A50021"/>
                </a:solidFill>
                <a:latin typeface="Tahoma"/>
                <a:ea typeface="Tahoma"/>
                <a:cs typeface="Tahoma"/>
                <a:sym typeface="Tahoma"/>
              </a:rPr>
              <a:t>Threshold of pain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Char char="–"/>
            </a:pPr>
            <a:r>
              <a:rPr lang="en-US" sz="2400" b="1" i="0" u="none" strike="noStrike" cap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Loudest sound most humans can tolerate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 about 1 W/m</a:t>
            </a:r>
            <a:endParaRPr/>
          </a:p>
        </p:txBody>
      </p:sp>
      <p:sp>
        <p:nvSpPr>
          <p:cNvPr id="899" name="Google Shape;899;p58"/>
          <p:cNvSpPr txBox="1"/>
          <p:nvPr/>
        </p:nvSpPr>
        <p:spPr>
          <a:xfrm>
            <a:off x="304800" y="2667000"/>
            <a:ext cx="84582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Char char="•"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The sensation of loudness is </a:t>
            </a:r>
            <a:r>
              <a:rPr lang="en-US" sz="2400" b="1" i="0" u="none">
                <a:solidFill>
                  <a:srgbClr val="A50021"/>
                </a:solidFill>
                <a:latin typeface="Tahoma"/>
                <a:ea typeface="Tahoma"/>
                <a:cs typeface="Tahoma"/>
                <a:sym typeface="Tahoma"/>
              </a:rPr>
              <a:t>logarithmic</a:t>
            </a: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 in the human hear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Char char="•"/>
            </a:pPr>
            <a:r>
              <a:rPr lang="en-US" sz="2400" b="1" i="1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β</a:t>
            </a: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  is the intensity sound level or the </a:t>
            </a:r>
            <a:r>
              <a:rPr lang="en-US" sz="2400" b="1" i="0" u="none">
                <a:solidFill>
                  <a:srgbClr val="A50021"/>
                </a:solidFill>
                <a:latin typeface="Tahoma"/>
                <a:ea typeface="Tahoma"/>
                <a:cs typeface="Tahoma"/>
                <a:sym typeface="Tahoma"/>
              </a:rPr>
              <a:t>decibel level</a:t>
            </a: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 of the sound</a:t>
            </a:r>
            <a:endParaRPr/>
          </a:p>
          <a:p>
            <a:pPr marL="342900" marR="0" lvl="0" indent="-190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1" i="0" u="non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1" i="0" u="non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Char char="•"/>
            </a:pPr>
            <a:r>
              <a:rPr lang="en-US" sz="2400" b="1" i="1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lang="en-US" sz="2400" b="1" i="0" u="none" baseline="-250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o</a:t>
            </a: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 is the threshold of hearing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rgbClr val="A50021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lang="en-US" sz="2400" b="0" i="0" u="none">
                <a:solidFill>
                  <a:srgbClr val="A50021"/>
                </a:solidFill>
                <a:latin typeface="Tahoma"/>
                <a:ea typeface="Tahoma"/>
                <a:cs typeface="Tahoma"/>
                <a:sym typeface="Tahoma"/>
              </a:rPr>
              <a:t>Threshold of hearing is 0 dB. Threshold of pain is 120 dB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A5002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rgbClr val="A50021"/>
                </a:solidFill>
                <a:latin typeface="Tahoma"/>
                <a:ea typeface="Tahoma"/>
                <a:cs typeface="Tahoma"/>
                <a:sym typeface="Tahoma"/>
              </a:rPr>
              <a:t>	Jet airplanes are about 150 dB. Normal conversation’s intensity level is about 50 dB.</a:t>
            </a:r>
            <a:endParaRPr/>
          </a:p>
        </p:txBody>
      </p:sp>
      <p:pic>
        <p:nvPicPr>
          <p:cNvPr id="900" name="Google Shape;900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400" y="3886200"/>
            <a:ext cx="1905000" cy="952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901" name="Google Shape;901;p58"/>
          <p:cNvSpPr txBox="1"/>
          <p:nvPr/>
        </p:nvSpPr>
        <p:spPr>
          <a:xfrm>
            <a:off x="4648200" y="4098925"/>
            <a:ext cx="40386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30186" marR="0" lvl="0" indent="-23018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000"/>
              <a:buFont typeface="Tahoma"/>
              <a:buNone/>
            </a:pPr>
            <a:r>
              <a:rPr lang="en-US" sz="2000" b="0" i="0" u="none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rPr>
              <a:t>Normal conversation’s intensity level is about 50 dB.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"/>
                                        <p:tgtEl>
                                          <p:spTgt spid="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"/>
                                        <p:tgtEl>
                                          <p:spTgt spid="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"/>
                                        <p:tgtEl>
                                          <p:spTgt spid="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"/>
                                        <p:tgtEl>
                                          <p:spTgt spid="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"/>
                                        <p:tgtEl>
                                          <p:spTgt spid="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"/>
                                        <p:tgtEl>
                                          <p:spTgt spid="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"/>
                                        <p:tgtEl>
                                          <p:spTgt spid="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"/>
                                        <p:tgtEl>
                                          <p:spTgt spid="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"/>
                                        <p:tgtEl>
                                          <p:spTgt spid="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"/>
                                        <p:tgtEl>
                                          <p:spTgt spid="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"/>
                                        <p:tgtEl>
                                          <p:spTgt spid="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"/>
                                        <p:tgtEl>
                                          <p:spTgt spid="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"/>
                                        <p:tgtEl>
                                          <p:spTgt spid="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8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59"/>
          <p:cNvSpPr txBox="1"/>
          <p:nvPr/>
        </p:nvSpPr>
        <p:spPr>
          <a:xfrm>
            <a:off x="457200" y="303212"/>
            <a:ext cx="213201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PROBLEM 13</a:t>
            </a:r>
            <a:endParaRPr/>
          </a:p>
        </p:txBody>
      </p:sp>
      <p:cxnSp>
        <p:nvCxnSpPr>
          <p:cNvPr id="907" name="Google Shape;907;p59"/>
          <p:cNvCxnSpPr/>
          <p:nvPr/>
        </p:nvCxnSpPr>
        <p:spPr>
          <a:xfrm>
            <a:off x="304800" y="290512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08" name="Google Shape;908;p59"/>
          <p:cNvCxnSpPr/>
          <p:nvPr/>
        </p:nvCxnSpPr>
        <p:spPr>
          <a:xfrm>
            <a:off x="8839200" y="266700"/>
            <a:ext cx="0" cy="20955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09" name="Google Shape;909;p59"/>
          <p:cNvCxnSpPr/>
          <p:nvPr/>
        </p:nvCxnSpPr>
        <p:spPr>
          <a:xfrm>
            <a:off x="304800" y="2373312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10" name="Google Shape;910;p59"/>
          <p:cNvCxnSpPr/>
          <p:nvPr/>
        </p:nvCxnSpPr>
        <p:spPr>
          <a:xfrm>
            <a:off x="304800" y="304800"/>
            <a:ext cx="0" cy="2057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11" name="Google Shape;911;p59"/>
          <p:cNvSpPr txBox="1"/>
          <p:nvPr/>
        </p:nvSpPr>
        <p:spPr>
          <a:xfrm>
            <a:off x="381000" y="682625"/>
            <a:ext cx="8458200" cy="155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point source emits sound waves with an average power output of 80.0 W.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(a) Find the intensity 3.00 m from the source.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(b) Find the distance at which the sound level is 40 </a:t>
            </a:r>
            <a:r>
              <a:rPr lang="en-US" sz="2400" b="0" i="0" u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dB.</a:t>
            </a:r>
            <a:endParaRPr dirty="0"/>
          </a:p>
        </p:txBody>
      </p:sp>
      <p:sp>
        <p:nvSpPr>
          <p:cNvPr id="912" name="Google Shape;912;p59"/>
          <p:cNvSpPr txBox="1"/>
          <p:nvPr/>
        </p:nvSpPr>
        <p:spPr>
          <a:xfrm>
            <a:off x="3733800" y="2438400"/>
            <a:ext cx="18176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SOLUTION</a:t>
            </a:r>
            <a:endParaRPr/>
          </a:p>
        </p:txBody>
      </p:sp>
      <p:sp>
        <p:nvSpPr>
          <p:cNvPr id="913" name="Google Shape;913;p59"/>
          <p:cNvSpPr txBox="1"/>
          <p:nvPr/>
        </p:nvSpPr>
        <p:spPr>
          <a:xfrm>
            <a:off x="304800" y="2819400"/>
            <a:ext cx="83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(a)</a:t>
            </a:r>
            <a:endParaRPr/>
          </a:p>
        </p:txBody>
      </p:sp>
      <p:sp>
        <p:nvSpPr>
          <p:cNvPr id="914" name="Google Shape;914;p59"/>
          <p:cNvSpPr txBox="1"/>
          <p:nvPr/>
        </p:nvSpPr>
        <p:spPr>
          <a:xfrm>
            <a:off x="304800" y="3733800"/>
            <a:ext cx="83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(b)</a:t>
            </a:r>
            <a:endParaRPr/>
          </a:p>
        </p:txBody>
      </p:sp>
      <p:pic>
        <p:nvPicPr>
          <p:cNvPr id="915" name="Google Shape;91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2819400"/>
            <a:ext cx="6019800" cy="90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3962400"/>
            <a:ext cx="28956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3000" y="4876800"/>
            <a:ext cx="3352800" cy="55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3000" y="5276850"/>
            <a:ext cx="5165725" cy="15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5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3000" y="3733800"/>
            <a:ext cx="35814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797FF"/>
            </a:gs>
            <a:gs pos="50000">
              <a:srgbClr val="D5D5FF"/>
            </a:gs>
            <a:gs pos="100000">
              <a:srgbClr val="9797FF"/>
            </a:gs>
          </a:gsLst>
          <a:lin ang="13500000" scaled="0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/>
          <p:nvPr/>
        </p:nvSpPr>
        <p:spPr>
          <a:xfrm>
            <a:off x="533400" y="304800"/>
            <a:ext cx="2384425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3200"/>
              <a:buFont typeface="Times New Roman"/>
              <a:buNone/>
            </a:pPr>
            <a:r>
              <a:rPr lang="en-US" sz="3200" b="1" i="0" u="none" dirty="0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Vibration</a:t>
            </a:r>
            <a:r>
              <a:rPr lang="en-US" sz="3200" b="0" i="0" u="none" dirty="0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sp>
        <p:nvSpPr>
          <p:cNvPr id="62" name="Google Shape;62;p6"/>
          <p:cNvSpPr txBox="1"/>
          <p:nvPr/>
        </p:nvSpPr>
        <p:spPr>
          <a:xfrm>
            <a:off x="533400" y="838200"/>
            <a:ext cx="5427662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2800"/>
              <a:buFont typeface="Times New Roman"/>
              <a:buNone/>
            </a:pPr>
            <a:r>
              <a:rPr lang="en-US" sz="2800" b="1" i="1" u="none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Simple Harmonic Motion</a:t>
            </a:r>
            <a:r>
              <a:rPr lang="en-US" sz="2800" b="0" i="0" u="none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0" u="none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(SHM)</a:t>
            </a:r>
            <a:endParaRPr/>
          </a:p>
        </p:txBody>
      </p:sp>
      <p:sp>
        <p:nvSpPr>
          <p:cNvPr id="63" name="Google Shape;63;p6"/>
          <p:cNvSpPr txBox="1"/>
          <p:nvPr/>
        </p:nvSpPr>
        <p:spPr>
          <a:xfrm>
            <a:off x="533400" y="1371600"/>
            <a:ext cx="69215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the restoring force is directly proportional to the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displacement from equilibrium </a:t>
            </a:r>
            <a:r>
              <a:rPr lang="en-US" sz="2400" b="0" i="1" u="none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400" b="0" i="0" u="none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(Hooke's law) : </a:t>
            </a:r>
            <a:endParaRPr/>
          </a:p>
        </p:txBody>
      </p:sp>
      <p:pic>
        <p:nvPicPr>
          <p:cNvPr id="64" name="Google Shape;6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400" y="2286000"/>
            <a:ext cx="12192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"/>
          <p:cNvSpPr txBox="1"/>
          <p:nvPr/>
        </p:nvSpPr>
        <p:spPr>
          <a:xfrm>
            <a:off x="609600" y="3352800"/>
            <a:ext cx="29686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Newton’s second law :</a:t>
            </a:r>
            <a:endParaRPr/>
          </a:p>
        </p:txBody>
      </p:sp>
      <p:sp>
        <p:nvSpPr>
          <p:cNvPr id="66" name="Google Shape;66;p6"/>
          <p:cNvSpPr txBox="1"/>
          <p:nvPr/>
        </p:nvSpPr>
        <p:spPr>
          <a:xfrm>
            <a:off x="1193800" y="4941887"/>
            <a:ext cx="13763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:</a:t>
            </a:r>
            <a:endParaRPr/>
          </a:p>
        </p:txBody>
      </p:sp>
      <p:pic>
        <p:nvPicPr>
          <p:cNvPr id="67" name="Google Shape;6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1600" y="4941887"/>
            <a:ext cx="2286000" cy="46831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6"/>
          <p:cNvSpPr txBox="1"/>
          <p:nvPr/>
        </p:nvSpPr>
        <p:spPr>
          <a:xfrm>
            <a:off x="5067300" y="4916487"/>
            <a:ext cx="3086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(displacement in SHM) </a:t>
            </a:r>
            <a:endParaRPr/>
          </a:p>
        </p:txBody>
      </p:sp>
      <p:sp>
        <p:nvSpPr>
          <p:cNvPr id="69" name="Google Shape;69;p6"/>
          <p:cNvSpPr txBox="1"/>
          <p:nvPr/>
        </p:nvSpPr>
        <p:spPr>
          <a:xfrm>
            <a:off x="533400" y="2819400"/>
            <a:ext cx="845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oscillation is called </a:t>
            </a:r>
            <a:r>
              <a:rPr lang="en-US" sz="2400" b="0" i="1" u="none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harmonic motion</a:t>
            </a:r>
            <a:r>
              <a:rPr lang="en-US" sz="2400" b="0" i="0" u="none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abbreviated </a:t>
            </a:r>
            <a:r>
              <a:rPr lang="en-US" sz="2400" b="1" i="0" u="none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SHM</a:t>
            </a:r>
            <a:r>
              <a:rPr lang="en-US" sz="2400" b="0" i="0" u="none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</p:txBody>
      </p:sp>
      <p:pic>
        <p:nvPicPr>
          <p:cNvPr id="70" name="Google Shape;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14600" y="3748087"/>
            <a:ext cx="2276475" cy="89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91075" y="3811587"/>
            <a:ext cx="1019175" cy="83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42000" y="3963987"/>
            <a:ext cx="101917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0"/>
          <p:cNvSpPr txBox="1"/>
          <p:nvPr/>
        </p:nvSpPr>
        <p:spPr>
          <a:xfrm>
            <a:off x="457200" y="303212"/>
            <a:ext cx="213201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PROBLEM 14</a:t>
            </a:r>
            <a:endParaRPr/>
          </a:p>
        </p:txBody>
      </p:sp>
      <p:cxnSp>
        <p:nvCxnSpPr>
          <p:cNvPr id="925" name="Google Shape;925;p60"/>
          <p:cNvCxnSpPr/>
          <p:nvPr/>
        </p:nvCxnSpPr>
        <p:spPr>
          <a:xfrm>
            <a:off x="304800" y="290512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26" name="Google Shape;926;p60"/>
          <p:cNvCxnSpPr/>
          <p:nvPr/>
        </p:nvCxnSpPr>
        <p:spPr>
          <a:xfrm>
            <a:off x="8839200" y="266700"/>
            <a:ext cx="0" cy="21717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27" name="Google Shape;927;p60"/>
          <p:cNvCxnSpPr/>
          <p:nvPr/>
        </p:nvCxnSpPr>
        <p:spPr>
          <a:xfrm>
            <a:off x="304800" y="243840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28" name="Google Shape;928;p60"/>
          <p:cNvCxnSpPr/>
          <p:nvPr/>
        </p:nvCxnSpPr>
        <p:spPr>
          <a:xfrm>
            <a:off x="304800" y="304800"/>
            <a:ext cx="0" cy="21336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29" name="Google Shape;929;p60"/>
          <p:cNvSpPr txBox="1"/>
          <p:nvPr/>
        </p:nvSpPr>
        <p:spPr>
          <a:xfrm>
            <a:off x="381000" y="739775"/>
            <a:ext cx="8458200" cy="155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(a) By what factor must the sound intensity be increased to 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raise the sound intensity level by 13.0 dB?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(b) Explain why you don't need to know the original sound intensity. </a:t>
            </a:r>
            <a:endParaRPr/>
          </a:p>
        </p:txBody>
      </p:sp>
      <p:sp>
        <p:nvSpPr>
          <p:cNvPr id="930" name="Google Shape;930;p60"/>
          <p:cNvSpPr txBox="1"/>
          <p:nvPr/>
        </p:nvSpPr>
        <p:spPr>
          <a:xfrm>
            <a:off x="3429000" y="2590800"/>
            <a:ext cx="18176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SOLUTION</a:t>
            </a:r>
            <a:endParaRPr/>
          </a:p>
        </p:txBody>
      </p:sp>
      <p:sp>
        <p:nvSpPr>
          <p:cNvPr id="931" name="Google Shape;931;p60"/>
          <p:cNvSpPr txBox="1"/>
          <p:nvPr/>
        </p:nvSpPr>
        <p:spPr>
          <a:xfrm>
            <a:off x="228600" y="3048000"/>
            <a:ext cx="83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(a)</a:t>
            </a:r>
            <a:endParaRPr/>
          </a:p>
        </p:txBody>
      </p:sp>
      <p:sp>
        <p:nvSpPr>
          <p:cNvPr id="932" name="Google Shape;932;p60"/>
          <p:cNvSpPr txBox="1"/>
          <p:nvPr/>
        </p:nvSpPr>
        <p:spPr>
          <a:xfrm>
            <a:off x="304800" y="5181600"/>
            <a:ext cx="83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(b)</a:t>
            </a:r>
            <a:endParaRPr/>
          </a:p>
        </p:txBody>
      </p:sp>
      <p:pic>
        <p:nvPicPr>
          <p:cNvPr id="933" name="Google Shape;93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3200400"/>
            <a:ext cx="35814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" y="3657600"/>
            <a:ext cx="1828800" cy="52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400" y="4179887"/>
            <a:ext cx="8229600" cy="46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85950" y="4648200"/>
            <a:ext cx="5105400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60"/>
          <p:cNvSpPr txBox="1"/>
          <p:nvPr/>
        </p:nvSpPr>
        <p:spPr>
          <a:xfrm>
            <a:off x="914400" y="5197475"/>
            <a:ext cx="79248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difference in two sound intensity levels is determined by the ratio of the sound intensities.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61"/>
          <p:cNvSpPr txBox="1"/>
          <p:nvPr/>
        </p:nvSpPr>
        <p:spPr>
          <a:xfrm>
            <a:off x="457200" y="303212"/>
            <a:ext cx="213201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PROBLEM 15</a:t>
            </a:r>
            <a:endParaRPr/>
          </a:p>
        </p:txBody>
      </p:sp>
      <p:cxnSp>
        <p:nvCxnSpPr>
          <p:cNvPr id="943" name="Google Shape;943;p61"/>
          <p:cNvCxnSpPr/>
          <p:nvPr/>
        </p:nvCxnSpPr>
        <p:spPr>
          <a:xfrm>
            <a:off x="304800" y="290512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44" name="Google Shape;944;p61"/>
          <p:cNvCxnSpPr/>
          <p:nvPr/>
        </p:nvCxnSpPr>
        <p:spPr>
          <a:xfrm>
            <a:off x="8839200" y="266700"/>
            <a:ext cx="0" cy="28956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45" name="Google Shape;945;p61"/>
          <p:cNvCxnSpPr/>
          <p:nvPr/>
        </p:nvCxnSpPr>
        <p:spPr>
          <a:xfrm>
            <a:off x="304800" y="314325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46" name="Google Shape;946;p61"/>
          <p:cNvCxnSpPr/>
          <p:nvPr/>
        </p:nvCxnSpPr>
        <p:spPr>
          <a:xfrm>
            <a:off x="304800" y="304800"/>
            <a:ext cx="0" cy="2819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47" name="Google Shape;947;p61"/>
          <p:cNvSpPr txBox="1"/>
          <p:nvPr/>
        </p:nvSpPr>
        <p:spPr>
          <a:xfrm>
            <a:off x="381000" y="739775"/>
            <a:ext cx="8458200" cy="228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Two identical machines are positioned the same distance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from a worker. The intensity of sound delivered by each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machine at the location of the worker is 2.0 × 10</a:t>
            </a:r>
            <a:r>
              <a:rPr lang="en-US" sz="2400" b="0" i="0" u="none" baseline="300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7</a:t>
            </a: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 W/m</a:t>
            </a:r>
            <a:r>
              <a:rPr lang="en-US" sz="2400" b="0" i="0" u="none" baseline="3000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. Find the sound level heard by the worker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(a)</a:t>
            </a: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 when one machine is operating and </a:t>
            </a: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(b)</a:t>
            </a:r>
            <a:r>
              <a:rPr lang="en-US" sz="2400" b="0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 when both machines are operating</a:t>
            </a:r>
            <a:endParaRPr/>
          </a:p>
        </p:txBody>
      </p:sp>
      <p:sp>
        <p:nvSpPr>
          <p:cNvPr id="948" name="Google Shape;948;p61"/>
          <p:cNvSpPr txBox="1"/>
          <p:nvPr/>
        </p:nvSpPr>
        <p:spPr>
          <a:xfrm>
            <a:off x="3429000" y="3276600"/>
            <a:ext cx="18176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SOLUTION</a:t>
            </a:r>
            <a:endParaRPr/>
          </a:p>
        </p:txBody>
      </p:sp>
      <p:sp>
        <p:nvSpPr>
          <p:cNvPr id="949" name="Google Shape;949;p61"/>
          <p:cNvSpPr txBox="1"/>
          <p:nvPr/>
        </p:nvSpPr>
        <p:spPr>
          <a:xfrm>
            <a:off x="304800" y="3905250"/>
            <a:ext cx="83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(a)</a:t>
            </a:r>
            <a:endParaRPr/>
          </a:p>
        </p:txBody>
      </p:sp>
      <p:pic>
        <p:nvPicPr>
          <p:cNvPr id="950" name="Google Shape;950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150" y="3756025"/>
            <a:ext cx="3892550" cy="8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4900" y="3975100"/>
            <a:ext cx="1044575" cy="407987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61"/>
          <p:cNvSpPr txBox="1"/>
          <p:nvPr/>
        </p:nvSpPr>
        <p:spPr>
          <a:xfrm>
            <a:off x="304800" y="4667250"/>
            <a:ext cx="83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(b)</a:t>
            </a:r>
            <a:endParaRPr/>
          </a:p>
        </p:txBody>
      </p:sp>
      <p:pic>
        <p:nvPicPr>
          <p:cNvPr id="953" name="Google Shape;953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2650" y="4518025"/>
            <a:ext cx="4222750" cy="8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14925" y="4737100"/>
            <a:ext cx="1069975" cy="407987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61"/>
          <p:cNvSpPr txBox="1"/>
          <p:nvPr/>
        </p:nvSpPr>
        <p:spPr>
          <a:xfrm>
            <a:off x="1066800" y="5410200"/>
            <a:ext cx="754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If there are three machines 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2"/>
          <p:cNvSpPr txBox="1"/>
          <p:nvPr/>
        </p:nvSpPr>
        <p:spPr>
          <a:xfrm>
            <a:off x="377825" y="228600"/>
            <a:ext cx="4041775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7.1 The Doppler Effect </a:t>
            </a:r>
            <a:endParaRPr/>
          </a:p>
        </p:txBody>
      </p:sp>
      <p:sp>
        <p:nvSpPr>
          <p:cNvPr id="961" name="Google Shape;961;p62"/>
          <p:cNvSpPr txBox="1"/>
          <p:nvPr/>
        </p:nvSpPr>
        <p:spPr>
          <a:xfrm>
            <a:off x="301625" y="838200"/>
            <a:ext cx="88423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Char char="•"/>
            </a:pPr>
            <a:r>
              <a:rPr lang="en-US" sz="2400" b="0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lang="en-US" sz="2400" b="1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Doppler effect</a:t>
            </a:r>
            <a:r>
              <a:rPr lang="en-US" sz="2400" b="0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 is experienced whenever there is </a:t>
            </a:r>
            <a:r>
              <a:rPr lang="en-US" sz="2400" b="1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relative motion</a:t>
            </a:r>
            <a:r>
              <a:rPr lang="en-US" sz="2400" b="0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 between a source of waves and an observer.</a:t>
            </a:r>
            <a:endParaRPr/>
          </a:p>
        </p:txBody>
      </p:sp>
      <p:sp>
        <p:nvSpPr>
          <p:cNvPr id="962" name="Google Shape;962;p62"/>
          <p:cNvSpPr txBox="1"/>
          <p:nvPr/>
        </p:nvSpPr>
        <p:spPr>
          <a:xfrm>
            <a:off x="301625" y="1676400"/>
            <a:ext cx="88423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Char char="•"/>
            </a:pPr>
            <a:r>
              <a:rPr lang="en-US" sz="2400" b="0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Although the Doppler effect is commonly experienced with sound waves, it is a phenomena common to all waves</a:t>
            </a:r>
            <a:endParaRPr/>
          </a:p>
        </p:txBody>
      </p:sp>
      <p:sp>
        <p:nvSpPr>
          <p:cNvPr id="963" name="Google Shape;963;p62"/>
          <p:cNvSpPr txBox="1"/>
          <p:nvPr/>
        </p:nvSpPr>
        <p:spPr>
          <a:xfrm>
            <a:off x="304800" y="2514600"/>
            <a:ext cx="7620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 observer is moving toward a stationary source :</a:t>
            </a:r>
            <a:endParaRPr/>
          </a:p>
        </p:txBody>
      </p:sp>
      <p:graphicFrame>
        <p:nvGraphicFramePr>
          <p:cNvPr id="964" name="Google Shape;964;p62"/>
          <p:cNvGraphicFramePr/>
          <p:nvPr/>
        </p:nvGraphicFramePr>
        <p:xfrm>
          <a:off x="5943600" y="3009900"/>
          <a:ext cx="2895600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895600" imgH="2171700" progId="PowerPoint.Slide.8">
                  <p:embed/>
                </p:oleObj>
              </mc:Choice>
              <mc:Fallback>
                <p:oleObj r:id="rId3" imgW="2895600" imgH="2171700" progId="PowerPoint.Slide.8">
                  <p:embed/>
                  <p:pic>
                    <p:nvPicPr>
                      <p:cNvPr id="964" name="Google Shape;964;p62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5943600" y="3009900"/>
                        <a:ext cx="2895600" cy="217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5" name="Google Shape;965;p62"/>
          <p:cNvSpPr txBox="1"/>
          <p:nvPr/>
        </p:nvSpPr>
        <p:spPr>
          <a:xfrm>
            <a:off x="315912" y="2971800"/>
            <a:ext cx="7620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: velocity of the sound. The frequency :</a:t>
            </a:r>
            <a:endParaRPr/>
          </a:p>
        </p:txBody>
      </p:sp>
      <p:pic>
        <p:nvPicPr>
          <p:cNvPr id="966" name="Google Shape;966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429000"/>
            <a:ext cx="788987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2200" y="3429000"/>
            <a:ext cx="1449387" cy="763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8" name="Google Shape;968;p62"/>
          <p:cNvCxnSpPr/>
          <p:nvPr/>
        </p:nvCxnSpPr>
        <p:spPr>
          <a:xfrm>
            <a:off x="1752600" y="3810000"/>
            <a:ext cx="4572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pic>
        <p:nvPicPr>
          <p:cNvPr id="969" name="Google Shape;969;p6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00" y="3419475"/>
            <a:ext cx="1117600" cy="814387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62"/>
          <p:cNvSpPr txBox="1"/>
          <p:nvPr/>
        </p:nvSpPr>
        <p:spPr>
          <a:xfrm>
            <a:off x="0" y="5334000"/>
            <a:ext cx="8915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v</a:t>
            </a:r>
            <a:r>
              <a:rPr lang="en-US" sz="2400" b="0" i="0" u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positive if the observer is moving toward the source and negative if the observer is moving away from the source</a:t>
            </a:r>
            <a:endParaRPr/>
          </a:p>
        </p:txBody>
      </p:sp>
      <p:pic>
        <p:nvPicPr>
          <p:cNvPr id="971" name="Google Shape;971;p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81200" y="4267200"/>
            <a:ext cx="1830387" cy="763587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3"/>
          <p:cNvSpPr txBox="1"/>
          <p:nvPr/>
        </p:nvSpPr>
        <p:spPr>
          <a:xfrm>
            <a:off x="304800" y="228600"/>
            <a:ext cx="388937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ahoma"/>
              <a:buChar char="•"/>
            </a:pPr>
            <a:r>
              <a:rPr lang="en-US" sz="2400" b="0" i="0" u="none">
                <a:solidFill>
                  <a:srgbClr val="000099"/>
                </a:solidFill>
                <a:latin typeface="Tahoma"/>
                <a:ea typeface="Tahoma"/>
                <a:cs typeface="Tahoma"/>
                <a:sym typeface="Tahoma"/>
              </a:rPr>
              <a:t>Source in Motion </a:t>
            </a:r>
            <a:endParaRPr/>
          </a:p>
        </p:txBody>
      </p:sp>
      <p:sp>
        <p:nvSpPr>
          <p:cNvPr id="977" name="Google Shape;977;p63"/>
          <p:cNvSpPr txBox="1"/>
          <p:nvPr/>
        </p:nvSpPr>
        <p:spPr>
          <a:xfrm>
            <a:off x="381000" y="685800"/>
            <a:ext cx="7620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distance between to front waves :</a:t>
            </a:r>
            <a:endParaRPr/>
          </a:p>
        </p:txBody>
      </p:sp>
      <p:pic>
        <p:nvPicPr>
          <p:cNvPr id="978" name="Google Shape;97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775" y="1228725"/>
            <a:ext cx="1246187" cy="43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5175" y="1228725"/>
            <a:ext cx="5842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81200" y="1698625"/>
            <a:ext cx="1270000" cy="7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63"/>
          <p:cNvSpPr txBox="1"/>
          <p:nvPr/>
        </p:nvSpPr>
        <p:spPr>
          <a:xfrm>
            <a:off x="304800" y="3429000"/>
            <a:ext cx="8915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1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r>
              <a:rPr lang="en-US" sz="2400" b="0" i="0" u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positive when the source is moving toward the observer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and negative when the source moves away from the observer</a:t>
            </a:r>
            <a:endParaRPr/>
          </a:p>
        </p:txBody>
      </p:sp>
      <p:graphicFrame>
        <p:nvGraphicFramePr>
          <p:cNvPr id="982" name="Google Shape;982;p63"/>
          <p:cNvGraphicFramePr/>
          <p:nvPr/>
        </p:nvGraphicFramePr>
        <p:xfrm>
          <a:off x="5791200" y="457200"/>
          <a:ext cx="2819400" cy="232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819400" imgH="2325687" progId="MSPhotoEd.3">
                  <p:embed/>
                </p:oleObj>
              </mc:Choice>
              <mc:Fallback>
                <p:oleObj r:id="rId6" imgW="2819400" imgH="2325687" progId="MSPhotoEd.3">
                  <p:embed/>
                  <p:pic>
                    <p:nvPicPr>
                      <p:cNvPr id="982" name="Google Shape;982;p63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5791200" y="457200"/>
                        <a:ext cx="2819400" cy="2325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83" name="Google Shape;983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90887" y="1701800"/>
            <a:ext cx="6350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6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33600" y="2489200"/>
            <a:ext cx="1828800" cy="8128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4"/>
          <p:cNvSpPr txBox="1"/>
          <p:nvPr/>
        </p:nvSpPr>
        <p:spPr>
          <a:xfrm>
            <a:off x="304800" y="1600200"/>
            <a:ext cx="8540750" cy="449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Both the source and the observer could be moving</a:t>
            </a:r>
            <a:endParaRPr/>
          </a:p>
          <a:p>
            <a:pPr marL="342900" marR="0" lvl="0" indent="-190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190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190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Use positive values of v</a:t>
            </a:r>
            <a:r>
              <a:rPr lang="en-US" sz="2400" b="0" i="0" u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and v</a:t>
            </a:r>
            <a:r>
              <a:rPr lang="en-US" sz="2400" b="0" i="0" u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if the motion is toward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Frequency appears higher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Use negative values of v</a:t>
            </a:r>
            <a:r>
              <a:rPr lang="en-US" sz="2400" b="0" i="0" u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and v</a:t>
            </a:r>
            <a:r>
              <a:rPr lang="en-US" sz="2400" b="0" i="0" u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if the motion is away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Frequency appears lower</a:t>
            </a:r>
            <a:endParaRPr/>
          </a:p>
        </p:txBody>
      </p:sp>
      <p:sp>
        <p:nvSpPr>
          <p:cNvPr id="990" name="Google Shape;990;p64"/>
          <p:cNvSpPr txBox="1"/>
          <p:nvPr/>
        </p:nvSpPr>
        <p:spPr>
          <a:xfrm>
            <a:off x="381000" y="838200"/>
            <a:ext cx="3124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2DB5"/>
              </a:buClr>
              <a:buSzPts val="2800"/>
              <a:buFont typeface="Tahoma"/>
              <a:buNone/>
            </a:pPr>
            <a:r>
              <a:rPr lang="en-US" sz="2800" b="1" i="1" u="none">
                <a:solidFill>
                  <a:srgbClr val="2D2DB5"/>
                </a:solidFill>
                <a:latin typeface="Tahoma"/>
                <a:ea typeface="Tahoma"/>
                <a:cs typeface="Tahoma"/>
                <a:sym typeface="Tahoma"/>
              </a:rPr>
              <a:t>In general :</a:t>
            </a:r>
            <a:endParaRPr/>
          </a:p>
        </p:txBody>
      </p:sp>
      <p:pic>
        <p:nvPicPr>
          <p:cNvPr id="991" name="Google Shape;991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0" y="2209800"/>
            <a:ext cx="1828800" cy="8382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65"/>
          <p:cNvSpPr txBox="1"/>
          <p:nvPr/>
        </p:nvSpPr>
        <p:spPr>
          <a:xfrm>
            <a:off x="457200" y="112712"/>
            <a:ext cx="213201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PROBLEM 16</a:t>
            </a:r>
            <a:endParaRPr/>
          </a:p>
        </p:txBody>
      </p:sp>
      <p:cxnSp>
        <p:nvCxnSpPr>
          <p:cNvPr id="997" name="Google Shape;997;p65"/>
          <p:cNvCxnSpPr/>
          <p:nvPr/>
        </p:nvCxnSpPr>
        <p:spPr>
          <a:xfrm>
            <a:off x="304800" y="100012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98" name="Google Shape;998;p65"/>
          <p:cNvCxnSpPr/>
          <p:nvPr/>
        </p:nvCxnSpPr>
        <p:spPr>
          <a:xfrm>
            <a:off x="8839200" y="76200"/>
            <a:ext cx="0" cy="28956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99" name="Google Shape;999;p65"/>
          <p:cNvCxnSpPr/>
          <p:nvPr/>
        </p:nvCxnSpPr>
        <p:spPr>
          <a:xfrm>
            <a:off x="304800" y="295275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00" name="Google Shape;1000;p65"/>
          <p:cNvCxnSpPr/>
          <p:nvPr/>
        </p:nvCxnSpPr>
        <p:spPr>
          <a:xfrm>
            <a:off x="304800" y="114300"/>
            <a:ext cx="0" cy="28194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01" name="Google Shape;1001;p65"/>
          <p:cNvSpPr txBox="1"/>
          <p:nvPr/>
        </p:nvSpPr>
        <p:spPr>
          <a:xfrm>
            <a:off x="381000" y="571500"/>
            <a:ext cx="8458200" cy="228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 an ambulance travels east down a highway at a speed of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33.5 m/s, its siren emits sound at a frequency of 400 Hz.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frequency is heard by a person in a car traveling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west at 24.6 m/s?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AutoNum type="alphaLcParenBoth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as the car approaches the ambulance and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AutoNum type="alphaLcParenBoth"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as the car moves away from the ambulance?</a:t>
            </a:r>
            <a:endParaRPr/>
          </a:p>
        </p:txBody>
      </p:sp>
      <p:sp>
        <p:nvSpPr>
          <p:cNvPr id="1002" name="Google Shape;1002;p65"/>
          <p:cNvSpPr txBox="1"/>
          <p:nvPr/>
        </p:nvSpPr>
        <p:spPr>
          <a:xfrm>
            <a:off x="3429000" y="2943225"/>
            <a:ext cx="18176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SOLUTION</a:t>
            </a:r>
            <a:endParaRPr/>
          </a:p>
        </p:txBody>
      </p:sp>
      <p:sp>
        <p:nvSpPr>
          <p:cNvPr id="1003" name="Google Shape;1003;p65"/>
          <p:cNvSpPr txBox="1"/>
          <p:nvPr/>
        </p:nvSpPr>
        <p:spPr>
          <a:xfrm>
            <a:off x="304800" y="3379787"/>
            <a:ext cx="83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(a)</a:t>
            </a:r>
            <a:endParaRPr/>
          </a:p>
        </p:txBody>
      </p:sp>
      <p:sp>
        <p:nvSpPr>
          <p:cNvPr id="1004" name="Google Shape;1004;p65"/>
          <p:cNvSpPr txBox="1"/>
          <p:nvPr/>
        </p:nvSpPr>
        <p:spPr>
          <a:xfrm>
            <a:off x="304800" y="5143500"/>
            <a:ext cx="83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(b)</a:t>
            </a:r>
            <a:endParaRPr/>
          </a:p>
        </p:txBody>
      </p:sp>
      <p:pic>
        <p:nvPicPr>
          <p:cNvPr id="1005" name="Google Shape;100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3429000"/>
            <a:ext cx="708660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600" y="4953000"/>
            <a:ext cx="6573837" cy="1614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66"/>
          <p:cNvSpPr txBox="1"/>
          <p:nvPr/>
        </p:nvSpPr>
        <p:spPr>
          <a:xfrm>
            <a:off x="438150" y="207962"/>
            <a:ext cx="213201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PROBLEM 17</a:t>
            </a:r>
            <a:endParaRPr/>
          </a:p>
        </p:txBody>
      </p:sp>
      <p:cxnSp>
        <p:nvCxnSpPr>
          <p:cNvPr id="1012" name="Google Shape;1012;p66"/>
          <p:cNvCxnSpPr/>
          <p:nvPr/>
        </p:nvCxnSpPr>
        <p:spPr>
          <a:xfrm>
            <a:off x="304800" y="176212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13" name="Google Shape;1013;p66"/>
          <p:cNvCxnSpPr/>
          <p:nvPr/>
        </p:nvCxnSpPr>
        <p:spPr>
          <a:xfrm>
            <a:off x="8839200" y="152400"/>
            <a:ext cx="0" cy="21336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14" name="Google Shape;1014;p66"/>
          <p:cNvCxnSpPr/>
          <p:nvPr/>
        </p:nvCxnSpPr>
        <p:spPr>
          <a:xfrm>
            <a:off x="304800" y="232410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15" name="Google Shape;1015;p66"/>
          <p:cNvCxnSpPr/>
          <p:nvPr/>
        </p:nvCxnSpPr>
        <p:spPr>
          <a:xfrm>
            <a:off x="304800" y="190500"/>
            <a:ext cx="0" cy="21717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16" name="Google Shape;1016;p66"/>
          <p:cNvSpPr txBox="1"/>
          <p:nvPr/>
        </p:nvSpPr>
        <p:spPr>
          <a:xfrm>
            <a:off x="381000" y="609600"/>
            <a:ext cx="8458200" cy="155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police car with its 300-Hz siren is moving toward a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warehouse at 30 m/s, intending to crash through the door.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frequency does the driver of the police car hear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reflected front the warehouse? </a:t>
            </a:r>
            <a:endParaRPr/>
          </a:p>
        </p:txBody>
      </p:sp>
      <p:sp>
        <p:nvSpPr>
          <p:cNvPr id="1017" name="Google Shape;1017;p66"/>
          <p:cNvSpPr txBox="1"/>
          <p:nvPr/>
        </p:nvSpPr>
        <p:spPr>
          <a:xfrm>
            <a:off x="3657600" y="2362200"/>
            <a:ext cx="18176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SOLUTION</a:t>
            </a:r>
            <a:endParaRPr/>
          </a:p>
        </p:txBody>
      </p:sp>
      <p:pic>
        <p:nvPicPr>
          <p:cNvPr id="1018" name="Google Shape;101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2819400"/>
            <a:ext cx="5181600" cy="13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66"/>
          <p:cNvSpPr txBox="1"/>
          <p:nvPr/>
        </p:nvSpPr>
        <p:spPr>
          <a:xfrm>
            <a:off x="381000" y="4349750"/>
            <a:ext cx="56816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stages of the sound wave's motion :</a:t>
            </a:r>
            <a:endParaRPr/>
          </a:p>
        </p:txBody>
      </p:sp>
      <p:sp>
        <p:nvSpPr>
          <p:cNvPr id="1020" name="Google Shape;1020;p66"/>
          <p:cNvSpPr txBox="1"/>
          <p:nvPr/>
        </p:nvSpPr>
        <p:spPr>
          <a:xfrm>
            <a:off x="381000" y="4840287"/>
            <a:ext cx="8763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: Sound travels from police car's siren (source S) to warehouse </a:t>
            </a:r>
            <a:endParaRPr/>
          </a:p>
        </p:txBody>
      </p:sp>
      <p:sp>
        <p:nvSpPr>
          <p:cNvPr id="1021" name="Google Shape;1021;p66"/>
          <p:cNvSpPr txBox="1"/>
          <p:nvPr/>
        </p:nvSpPr>
        <p:spPr>
          <a:xfrm>
            <a:off x="381000" y="5295900"/>
            <a:ext cx="54070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frequency reaching the warehouse :</a:t>
            </a:r>
            <a:endParaRPr/>
          </a:p>
        </p:txBody>
      </p:sp>
      <p:pic>
        <p:nvPicPr>
          <p:cNvPr id="1022" name="Google Shape;1022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" y="5734050"/>
            <a:ext cx="1981200" cy="72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00325" y="5734050"/>
            <a:ext cx="40481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9400" y="5721350"/>
            <a:ext cx="1524000" cy="7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9B9BFF"/>
            </a:gs>
            <a:gs pos="50000">
              <a:srgbClr val="C1C2FF"/>
            </a:gs>
            <a:gs pos="100000">
              <a:srgbClr val="9B9BFF"/>
            </a:gs>
          </a:gsLst>
          <a:lin ang="13500000" scaled="0"/>
        </a:gradFill>
        <a:effectLst/>
      </p:bgPr>
    </p:bg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67"/>
          <p:cNvSpPr txBox="1"/>
          <p:nvPr/>
        </p:nvSpPr>
        <p:spPr>
          <a:xfrm>
            <a:off x="438150" y="207962"/>
            <a:ext cx="213201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PROBLEM 15</a:t>
            </a:r>
            <a:endParaRPr/>
          </a:p>
        </p:txBody>
      </p:sp>
      <p:cxnSp>
        <p:nvCxnSpPr>
          <p:cNvPr id="1030" name="Google Shape;1030;p67"/>
          <p:cNvCxnSpPr/>
          <p:nvPr/>
        </p:nvCxnSpPr>
        <p:spPr>
          <a:xfrm>
            <a:off x="304800" y="176212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31" name="Google Shape;1031;p67"/>
          <p:cNvCxnSpPr/>
          <p:nvPr/>
        </p:nvCxnSpPr>
        <p:spPr>
          <a:xfrm>
            <a:off x="8839200" y="152400"/>
            <a:ext cx="0" cy="21336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32" name="Google Shape;1032;p67"/>
          <p:cNvCxnSpPr/>
          <p:nvPr/>
        </p:nvCxnSpPr>
        <p:spPr>
          <a:xfrm>
            <a:off x="304800" y="2324100"/>
            <a:ext cx="8534400" cy="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33" name="Google Shape;1033;p67"/>
          <p:cNvCxnSpPr/>
          <p:nvPr/>
        </p:nvCxnSpPr>
        <p:spPr>
          <a:xfrm>
            <a:off x="304800" y="190500"/>
            <a:ext cx="0" cy="2171700"/>
          </a:xfrm>
          <a:prstGeom prst="straightConnector1">
            <a:avLst/>
          </a:prstGeom>
          <a:noFill/>
          <a:ln w="57150" cap="flat" cmpd="thinThick">
            <a:solidFill>
              <a:srgbClr val="FF006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34" name="Google Shape;1034;p67"/>
          <p:cNvSpPr txBox="1"/>
          <p:nvPr/>
        </p:nvSpPr>
        <p:spPr>
          <a:xfrm>
            <a:off x="381000" y="609600"/>
            <a:ext cx="8458200" cy="155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police car with its 300-Hz siren is moving toward a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warehouse at 30 m/s, intending to crash through the door.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frequency does the driver of the police car hear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reflected front the warehouse? </a:t>
            </a:r>
            <a:endParaRPr dirty="0"/>
          </a:p>
        </p:txBody>
      </p:sp>
      <p:sp>
        <p:nvSpPr>
          <p:cNvPr id="1035" name="Google Shape;1035;p67"/>
          <p:cNvSpPr txBox="1"/>
          <p:nvPr/>
        </p:nvSpPr>
        <p:spPr>
          <a:xfrm>
            <a:off x="3657600" y="2362200"/>
            <a:ext cx="18176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ahoma"/>
              <a:buNone/>
            </a:pPr>
            <a:r>
              <a:rPr lang="en-US" sz="2400" b="1" i="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SOLUTION</a:t>
            </a:r>
            <a:endParaRPr/>
          </a:p>
        </p:txBody>
      </p:sp>
      <p:sp>
        <p:nvSpPr>
          <p:cNvPr id="1036" name="Google Shape;1036;p67"/>
          <p:cNvSpPr txBox="1"/>
          <p:nvPr/>
        </p:nvSpPr>
        <p:spPr>
          <a:xfrm>
            <a:off x="381000" y="4349750"/>
            <a:ext cx="56816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stages of the sound wave's motion :</a:t>
            </a:r>
            <a:endParaRPr/>
          </a:p>
        </p:txBody>
      </p:sp>
      <p:sp>
        <p:nvSpPr>
          <p:cNvPr id="1037" name="Google Shape;1037;p67"/>
          <p:cNvSpPr txBox="1"/>
          <p:nvPr/>
        </p:nvSpPr>
        <p:spPr>
          <a:xfrm>
            <a:off x="381000" y="4840287"/>
            <a:ext cx="8763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: Reflected sound travels from warehouse (source ) to police car </a:t>
            </a:r>
            <a:endParaRPr/>
          </a:p>
        </p:txBody>
      </p:sp>
      <p:sp>
        <p:nvSpPr>
          <p:cNvPr id="1038" name="Google Shape;1038;p67"/>
          <p:cNvSpPr txBox="1"/>
          <p:nvPr/>
        </p:nvSpPr>
        <p:spPr>
          <a:xfrm>
            <a:off x="368300" y="5257800"/>
            <a:ext cx="48561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frequency heard by the driver :</a:t>
            </a:r>
            <a:endParaRPr/>
          </a:p>
        </p:txBody>
      </p:sp>
      <p:pic>
        <p:nvPicPr>
          <p:cNvPr id="1039" name="Google Shape;1039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2819400"/>
            <a:ext cx="5029200" cy="12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5737225"/>
            <a:ext cx="2057400" cy="7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82900" y="5743575"/>
            <a:ext cx="35814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00800" y="5737225"/>
            <a:ext cx="1524000" cy="7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797FF"/>
            </a:gs>
            <a:gs pos="50000">
              <a:srgbClr val="D5D5FF"/>
            </a:gs>
            <a:gs pos="100000">
              <a:srgbClr val="9797FF"/>
            </a:gs>
          </a:gsLst>
          <a:lin ang="13500000" scaled="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2700" y="939800"/>
            <a:ext cx="952500" cy="75723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7"/>
          <p:cNvSpPr txBox="1"/>
          <p:nvPr/>
        </p:nvSpPr>
        <p:spPr>
          <a:xfrm>
            <a:off x="812800" y="482600"/>
            <a:ext cx="13763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:</a:t>
            </a:r>
            <a:endParaRPr/>
          </a:p>
        </p:txBody>
      </p:sp>
      <p:pic>
        <p:nvPicPr>
          <p:cNvPr id="79" name="Google Shape;7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0" y="495300"/>
            <a:ext cx="2286000" cy="46831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7"/>
          <p:cNvSpPr txBox="1"/>
          <p:nvPr/>
        </p:nvSpPr>
        <p:spPr>
          <a:xfrm>
            <a:off x="4648200" y="444500"/>
            <a:ext cx="3086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(displacement in SHM) </a:t>
            </a:r>
            <a:endParaRPr/>
          </a:p>
        </p:txBody>
      </p:sp>
      <p:pic>
        <p:nvPicPr>
          <p:cNvPr id="81" name="Google Shape;8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8150" y="1695450"/>
            <a:ext cx="1339850" cy="6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7"/>
          <p:cNvSpPr txBox="1"/>
          <p:nvPr/>
        </p:nvSpPr>
        <p:spPr>
          <a:xfrm>
            <a:off x="804862" y="1092200"/>
            <a:ext cx="16716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period :</a:t>
            </a:r>
            <a:endParaRPr/>
          </a:p>
        </p:txBody>
      </p:sp>
      <p:sp>
        <p:nvSpPr>
          <p:cNvPr id="83" name="Google Shape;83;p7"/>
          <p:cNvSpPr txBox="1"/>
          <p:nvPr/>
        </p:nvSpPr>
        <p:spPr>
          <a:xfrm>
            <a:off x="838200" y="1778000"/>
            <a:ext cx="2111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frequency :</a:t>
            </a:r>
            <a:endParaRPr/>
          </a:p>
        </p:txBody>
      </p:sp>
      <p:sp>
        <p:nvSpPr>
          <p:cNvPr id="84" name="Google Shape;84;p7"/>
          <p:cNvSpPr txBox="1"/>
          <p:nvPr/>
        </p:nvSpPr>
        <p:spPr>
          <a:xfrm>
            <a:off x="901700" y="2136775"/>
            <a:ext cx="15065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2400"/>
              <a:buFont typeface="Times New Roman"/>
              <a:buNone/>
            </a:pPr>
            <a:r>
              <a:rPr lang="en-US" sz="2400" b="0" i="1" u="none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(Hz-Hertz)</a:t>
            </a:r>
            <a:endParaRPr/>
          </a:p>
        </p:txBody>
      </p:sp>
      <p:pic>
        <p:nvPicPr>
          <p:cNvPr id="85" name="Google Shape;85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52600" y="2971800"/>
            <a:ext cx="6230937" cy="1789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797FF"/>
            </a:gs>
            <a:gs pos="50000">
              <a:srgbClr val="D5D5FF"/>
            </a:gs>
            <a:gs pos="100000">
              <a:srgbClr val="9797FF"/>
            </a:gs>
          </a:gsLst>
          <a:lin ang="13500000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/>
          <p:nvPr/>
        </p:nvSpPr>
        <p:spPr>
          <a:xfrm>
            <a:off x="609600" y="304800"/>
            <a:ext cx="28702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None/>
            </a:pPr>
            <a:r>
              <a:rPr lang="en-US" sz="2800" b="1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Energy in SHM</a:t>
            </a:r>
            <a:endParaRPr/>
          </a:p>
        </p:txBody>
      </p:sp>
      <p:sp>
        <p:nvSpPr>
          <p:cNvPr id="91" name="Google Shape;91;p8"/>
          <p:cNvSpPr txBox="1"/>
          <p:nvPr/>
        </p:nvSpPr>
        <p:spPr>
          <a:xfrm>
            <a:off x="609600" y="914400"/>
            <a:ext cx="4953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</a:t>
            </a:r>
            <a:r>
              <a:rPr lang="en-US" sz="24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mechanical energy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SHM : </a:t>
            </a:r>
            <a:endParaRPr/>
          </a:p>
        </p:txBody>
      </p:sp>
      <p:pic>
        <p:nvPicPr>
          <p:cNvPr id="92" name="Google Shape;9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1371600"/>
            <a:ext cx="4343400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600" y="2362200"/>
            <a:ext cx="3762375" cy="3719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797FF"/>
            </a:gs>
            <a:gs pos="50000">
              <a:srgbClr val="D5D5FF"/>
            </a:gs>
            <a:gs pos="100000">
              <a:srgbClr val="9797FF"/>
            </a:gs>
          </a:gsLst>
          <a:lin ang="13500000" scaled="0"/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/>
          <p:nvPr/>
        </p:nvSpPr>
        <p:spPr>
          <a:xfrm>
            <a:off x="685800" y="158750"/>
            <a:ext cx="4124325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2800"/>
              <a:buFont typeface="Times New Roman"/>
              <a:buNone/>
            </a:pPr>
            <a:r>
              <a:rPr lang="en-US" sz="2800" b="1" i="1" u="none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c. The Physical Pendulum</a:t>
            </a:r>
            <a:r>
              <a:rPr lang="en-US" sz="2800" b="0" i="0" u="none">
                <a:solidFill>
                  <a:srgbClr val="0000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99" name="Google Shape;99;p9"/>
          <p:cNvSpPr txBox="1"/>
          <p:nvPr/>
        </p:nvSpPr>
        <p:spPr>
          <a:xfrm>
            <a:off x="304800" y="609600"/>
            <a:ext cx="85344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a rigid body pivoted at a point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is a distance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 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 center of mass</a:t>
            </a:r>
            <a:endParaRPr/>
          </a:p>
        </p:txBody>
      </p:sp>
      <p:pic>
        <p:nvPicPr>
          <p:cNvPr id="100" name="Google Shape;10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600" y="1143000"/>
            <a:ext cx="2144712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9"/>
          <p:cNvSpPr txBox="1"/>
          <p:nvPr/>
        </p:nvSpPr>
        <p:spPr>
          <a:xfrm>
            <a:off x="304800" y="1447800"/>
            <a:ext cx="853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law of motion for a rigid body :</a:t>
            </a:r>
            <a:endParaRPr/>
          </a:p>
        </p:txBody>
      </p:sp>
      <p:pic>
        <p:nvPicPr>
          <p:cNvPr id="102" name="Google Shape;10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3200" y="1981200"/>
            <a:ext cx="1295400" cy="51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 txBox="1"/>
          <p:nvPr/>
        </p:nvSpPr>
        <p:spPr>
          <a:xfrm>
            <a:off x="457200" y="2514600"/>
            <a:ext cx="4876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τ : torque about an axis through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</a:t>
            </a:r>
            <a:endParaRPr/>
          </a:p>
        </p:txBody>
      </p:sp>
      <p:sp>
        <p:nvSpPr>
          <p:cNvPr id="104" name="Google Shape;104;p9"/>
          <p:cNvSpPr txBox="1"/>
          <p:nvPr/>
        </p:nvSpPr>
        <p:spPr>
          <a:xfrm>
            <a:off x="457200" y="2971800"/>
            <a:ext cx="66294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the moment of inertia about the axis through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endParaRPr sz="2400" b="0" i="0" u="non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" name="Google Shape;10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63787" y="3657600"/>
            <a:ext cx="247015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/>
          <p:nvPr/>
        </p:nvSpPr>
        <p:spPr>
          <a:xfrm>
            <a:off x="533400" y="4619625"/>
            <a:ext cx="3200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  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  :  sin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≈ </a:t>
            </a: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endParaRPr/>
          </a:p>
        </p:txBody>
      </p:sp>
      <p:pic>
        <p:nvPicPr>
          <p:cNvPr id="107" name="Google Shape;107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44987" y="4391025"/>
            <a:ext cx="2168525" cy="90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9"/>
          <p:cNvCxnSpPr/>
          <p:nvPr/>
        </p:nvCxnSpPr>
        <p:spPr>
          <a:xfrm>
            <a:off x="3505200" y="4886325"/>
            <a:ext cx="685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pic>
        <p:nvPicPr>
          <p:cNvPr id="109" name="Google Shape;109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77000" y="4403725"/>
            <a:ext cx="2257425" cy="93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29000" y="5165725"/>
            <a:ext cx="1474787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9"/>
          <p:cNvSpPr txBox="1"/>
          <p:nvPr/>
        </p:nvSpPr>
        <p:spPr>
          <a:xfrm>
            <a:off x="2374900" y="5394325"/>
            <a:ext cx="990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:</a:t>
            </a:r>
            <a:endParaRPr/>
          </a:p>
        </p:txBody>
      </p:sp>
      <p:cxnSp>
        <p:nvCxnSpPr>
          <p:cNvPr id="112" name="Google Shape;112;p9"/>
          <p:cNvCxnSpPr/>
          <p:nvPr/>
        </p:nvCxnSpPr>
        <p:spPr>
          <a:xfrm>
            <a:off x="762000" y="6389687"/>
            <a:ext cx="685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pic>
        <p:nvPicPr>
          <p:cNvPr id="113" name="Google Shape;113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39875" y="5876925"/>
            <a:ext cx="2376487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8137" y="6132512"/>
            <a:ext cx="2379662" cy="46831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9"/>
          <p:cNvSpPr txBox="1"/>
          <p:nvPr/>
        </p:nvSpPr>
        <p:spPr>
          <a:xfrm>
            <a:off x="6781800" y="6067425"/>
            <a:ext cx="12319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Times New Roman"/>
              <a:buNone/>
            </a:pPr>
            <a:r>
              <a:rPr lang="en-US" sz="2800" b="1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(SHM)</a:t>
            </a:r>
            <a:endParaRPr/>
          </a:p>
        </p:txBody>
      </p:sp>
      <p:sp>
        <p:nvSpPr>
          <p:cNvPr id="116" name="Google Shape;116;p9"/>
          <p:cNvSpPr txBox="1"/>
          <p:nvPr/>
        </p:nvSpPr>
        <p:spPr>
          <a:xfrm>
            <a:off x="457200" y="3457575"/>
            <a:ext cx="6629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Times New Roman"/>
              <a:buNone/>
            </a:pPr>
            <a:r>
              <a:rPr lang="en-US" sz="2400" b="0" i="1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lang="en-US" sz="2400" b="0" i="0" u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rotational acceleration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4360</Words>
  <Application>Microsoft Office PowerPoint</Application>
  <PresentationFormat>On-screen Show (4:3)</PresentationFormat>
  <Paragraphs>513</Paragraphs>
  <Slides>67</Slides>
  <Notes>67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Tahoma</vt:lpstr>
      <vt:lpstr>Arial</vt:lpstr>
      <vt:lpstr>Noto Sans Symbols</vt:lpstr>
      <vt:lpstr>Times New Roman</vt:lpstr>
      <vt:lpstr>Default Design</vt:lpstr>
      <vt:lpstr>MSPhotoEd.3</vt:lpstr>
      <vt:lpstr>Microsoft PowerPoint 97-2003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XuanHoiDo</dc:creator>
  <cp:lastModifiedBy>PHUNG HUY QUANG</cp:lastModifiedBy>
  <cp:revision>1</cp:revision>
  <dcterms:created xsi:type="dcterms:W3CDTF">2005-01-10T17:28:03Z</dcterms:created>
  <dcterms:modified xsi:type="dcterms:W3CDTF">2024-07-08T15:38:00Z</dcterms:modified>
</cp:coreProperties>
</file>